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webextensions/webextension1.xml" ContentType="application/vnd.ms-office.webextension+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58" r:id="rId4"/>
    <p:sldId id="270" r:id="rId5"/>
    <p:sldId id="259" r:id="rId6"/>
    <p:sldId id="260" r:id="rId7"/>
    <p:sldId id="265" r:id="rId8"/>
    <p:sldId id="267" r:id="rId9"/>
    <p:sldId id="263" r:id="rId10"/>
    <p:sldId id="268" r:id="rId11"/>
    <p:sldId id="264" r:id="rId12"/>
    <p:sldId id="266" r:id="rId13"/>
    <p:sldId id="271" r:id="rId14"/>
    <p:sldId id="272" r:id="rId15"/>
    <p:sldId id="273" r:id="rId16"/>
    <p:sldId id="274" r:id="rId17"/>
    <p:sldId id="277" r:id="rId18"/>
    <p:sldId id="276" r:id="rId19"/>
    <p:sldId id="275" r:id="rId20"/>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2926"/>
    <a:srgbClr val="18A830"/>
    <a:srgbClr val="FDF8DF"/>
    <a:srgbClr val="FFFEE6"/>
    <a:srgbClr val="FEFDE4"/>
    <a:srgbClr val="FBF6DC"/>
    <a:srgbClr val="FAF4DD"/>
    <a:srgbClr val="F8F3DE"/>
    <a:srgbClr val="FDFADE"/>
    <a:srgbClr val="FDF4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1605" autoAdjust="0"/>
  </p:normalViewPr>
  <p:slideViewPr>
    <p:cSldViewPr snapToGrid="0">
      <p:cViewPr>
        <p:scale>
          <a:sx n="125" d="100"/>
          <a:sy n="125" d="100"/>
        </p:scale>
        <p:origin x="1668" y="-300"/>
      </p:cViewPr>
      <p:guideLst/>
    </p:cSldViewPr>
  </p:slideViewPr>
  <p:notesTextViewPr>
    <p:cViewPr>
      <p:scale>
        <a:sx n="1" d="1"/>
        <a:sy n="1" d="1"/>
      </p:scale>
      <p:origin x="0" y="-172"/>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00E91A-023B-4CAB-AA43-DEC9035235C6}"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11CF7B58-B209-419D-AA35-E7247F7B0FBD}">
      <dgm:prSet custT="1"/>
      <dgm:spPr/>
      <dgm:t>
        <a:bodyPr/>
        <a:lstStyle/>
        <a:p>
          <a:pPr algn="just">
            <a:lnSpc>
              <a:spcPct val="100000"/>
            </a:lnSpc>
          </a:pPr>
          <a:r>
            <a:rPr lang="en-US" sz="1600" b="1" dirty="0">
              <a:effectLst>
                <a:outerShdw blurRad="38100" dist="38100" dir="2700000" algn="tl">
                  <a:srgbClr val="000000">
                    <a:alpha val="43137"/>
                  </a:srgbClr>
                </a:outerShdw>
              </a:effectLst>
            </a:rPr>
            <a:t>An interactive (user-supervised) segmentation toolkit that uses ML to classify pixels (and objects) into separate classes.</a:t>
          </a:r>
        </a:p>
      </dgm:t>
    </dgm:pt>
    <dgm:pt modelId="{83AAA248-9AAB-4A32-BCC9-8CDF4375DA3D}" type="parTrans" cxnId="{8C8A6DC0-FB23-4772-A1D0-3482ADCA5E7E}">
      <dgm:prSet/>
      <dgm:spPr/>
      <dgm:t>
        <a:bodyPr/>
        <a:lstStyle/>
        <a:p>
          <a:pPr algn="just"/>
          <a:endParaRPr lang="en-US" sz="2000" b="1">
            <a:effectLst>
              <a:outerShdw blurRad="38100" dist="38100" dir="2700000" algn="tl">
                <a:srgbClr val="000000">
                  <a:alpha val="43137"/>
                </a:srgbClr>
              </a:outerShdw>
            </a:effectLst>
          </a:endParaRPr>
        </a:p>
      </dgm:t>
    </dgm:pt>
    <dgm:pt modelId="{40C1A726-AAA4-45CD-855B-62BAF68D545C}" type="sibTrans" cxnId="{8C8A6DC0-FB23-4772-A1D0-3482ADCA5E7E}">
      <dgm:prSet custT="1"/>
      <dgm:spPr/>
      <dgm:t>
        <a:bodyPr/>
        <a:lstStyle/>
        <a:p>
          <a:pPr algn="just">
            <a:lnSpc>
              <a:spcPct val="100000"/>
            </a:lnSpc>
          </a:pPr>
          <a:endParaRPr lang="en-US" sz="2400" b="1" dirty="0">
            <a:effectLst>
              <a:outerShdw blurRad="38100" dist="38100" dir="2700000" algn="tl">
                <a:srgbClr val="000000">
                  <a:alpha val="43137"/>
                </a:srgbClr>
              </a:outerShdw>
            </a:effectLst>
          </a:endParaRPr>
        </a:p>
      </dgm:t>
    </dgm:pt>
    <dgm:pt modelId="{62E5B8B5-9779-4894-9719-CAAC922B429B}">
      <dgm:prSet custT="1"/>
      <dgm:spPr/>
      <dgm:t>
        <a:bodyPr/>
        <a:lstStyle/>
        <a:p>
          <a:pPr algn="just">
            <a:lnSpc>
              <a:spcPct val="100000"/>
            </a:lnSpc>
          </a:pPr>
          <a:r>
            <a:rPr lang="en-US" sz="1600" b="1" dirty="0">
              <a:effectLst>
                <a:outerShdw blurRad="38100" dist="38100" dir="2700000" algn="tl">
                  <a:srgbClr val="000000">
                    <a:alpha val="43137"/>
                  </a:srgbClr>
                </a:outerShdw>
              </a:effectLst>
            </a:rPr>
            <a:t>It has a clean GUI that allows the user to follow relatively simple instructions to train a pixel classifier to detect classes of interest vs. background.</a:t>
          </a:r>
        </a:p>
      </dgm:t>
    </dgm:pt>
    <dgm:pt modelId="{7A689C41-3C1A-41DD-BC49-33202A68E314}" type="parTrans" cxnId="{951D970D-945E-4691-A37D-65A176A438B6}">
      <dgm:prSet/>
      <dgm:spPr/>
      <dgm:t>
        <a:bodyPr/>
        <a:lstStyle/>
        <a:p>
          <a:pPr algn="just"/>
          <a:endParaRPr lang="en-US" sz="2000" b="1">
            <a:effectLst>
              <a:outerShdw blurRad="38100" dist="38100" dir="2700000" algn="tl">
                <a:srgbClr val="000000">
                  <a:alpha val="43137"/>
                </a:srgbClr>
              </a:outerShdw>
            </a:effectLst>
          </a:endParaRPr>
        </a:p>
      </dgm:t>
    </dgm:pt>
    <dgm:pt modelId="{259758C6-0AF3-45D8-BAA9-48DA3E86D4B4}" type="sibTrans" cxnId="{951D970D-945E-4691-A37D-65A176A438B6}">
      <dgm:prSet custT="1"/>
      <dgm:spPr/>
      <dgm:t>
        <a:bodyPr/>
        <a:lstStyle/>
        <a:p>
          <a:pPr algn="just">
            <a:lnSpc>
              <a:spcPct val="100000"/>
            </a:lnSpc>
          </a:pPr>
          <a:endParaRPr lang="en-US" sz="2400" b="1" dirty="0">
            <a:effectLst>
              <a:outerShdw blurRad="38100" dist="38100" dir="2700000" algn="tl">
                <a:srgbClr val="000000">
                  <a:alpha val="43137"/>
                </a:srgbClr>
              </a:outerShdw>
            </a:effectLst>
          </a:endParaRPr>
        </a:p>
      </dgm:t>
    </dgm:pt>
    <dgm:pt modelId="{2BE356DF-A4C5-4F4D-A473-8342C3177E0C}">
      <dgm:prSet custT="1"/>
      <dgm:spPr/>
      <dgm:t>
        <a:bodyPr/>
        <a:lstStyle/>
        <a:p>
          <a:pPr algn="just" rtl="0">
            <a:lnSpc>
              <a:spcPct val="100000"/>
            </a:lnSpc>
          </a:pPr>
          <a:r>
            <a:rPr lang="en-US" sz="1600" b="1" dirty="0">
              <a:effectLst>
                <a:outerShdw blurRad="38100" dist="38100" dir="2700000" algn="tl">
                  <a:srgbClr val="000000">
                    <a:alpha val="43137"/>
                  </a:srgbClr>
                </a:outerShdw>
              </a:effectLst>
            </a:rPr>
            <a:t>The output(s) of the main workflow, pixel classification, can be used in other ilastik workflows, or in other tools like Fiji, Napari, ICY, and code-based workflows like python.</a:t>
          </a:r>
        </a:p>
      </dgm:t>
    </dgm:pt>
    <dgm:pt modelId="{68BEC965-87CF-4CE4-8FCB-574BDF8C9CFF}" type="parTrans" cxnId="{AA8BA8C4-F99C-450C-AE66-42F57299A943}">
      <dgm:prSet/>
      <dgm:spPr/>
      <dgm:t>
        <a:bodyPr/>
        <a:lstStyle/>
        <a:p>
          <a:pPr algn="just"/>
          <a:endParaRPr lang="en-US" sz="2000" b="1">
            <a:effectLst>
              <a:outerShdw blurRad="38100" dist="38100" dir="2700000" algn="tl">
                <a:srgbClr val="000000">
                  <a:alpha val="43137"/>
                </a:srgbClr>
              </a:outerShdw>
            </a:effectLst>
          </a:endParaRPr>
        </a:p>
      </dgm:t>
    </dgm:pt>
    <dgm:pt modelId="{8AEB1A90-E509-4BDE-8D11-D0BC31CC0483}" type="sibTrans" cxnId="{AA8BA8C4-F99C-450C-AE66-42F57299A943}">
      <dgm:prSet custT="1"/>
      <dgm:spPr/>
      <dgm:t>
        <a:bodyPr/>
        <a:lstStyle/>
        <a:p>
          <a:pPr algn="just">
            <a:lnSpc>
              <a:spcPct val="100000"/>
            </a:lnSpc>
          </a:pPr>
          <a:endParaRPr lang="en-US" sz="2400" b="1" dirty="0">
            <a:effectLst>
              <a:outerShdw blurRad="38100" dist="38100" dir="2700000" algn="tl">
                <a:srgbClr val="000000">
                  <a:alpha val="43137"/>
                </a:srgbClr>
              </a:outerShdw>
            </a:effectLst>
          </a:endParaRPr>
        </a:p>
      </dgm:t>
    </dgm:pt>
    <dgm:pt modelId="{FD04E095-E064-43E2-BE2C-43FF23D73053}">
      <dgm:prSet custT="1"/>
      <dgm:spPr/>
      <dgm:t>
        <a:bodyPr/>
        <a:lstStyle/>
        <a:p>
          <a:pPr algn="just">
            <a:lnSpc>
              <a:spcPct val="100000"/>
            </a:lnSpc>
          </a:pPr>
          <a:r>
            <a:rPr lang="en-US" sz="1600" b="1" dirty="0">
              <a:effectLst>
                <a:outerShdw blurRad="38100" dist="38100" dir="2700000" algn="tl">
                  <a:srgbClr val="000000">
                    <a:alpha val="43137"/>
                  </a:srgbClr>
                </a:outerShdw>
              </a:effectLst>
            </a:rPr>
            <a:t>Above all, ilastik aims to solve the issue(s) of classical image processing, when simple processing (like filtering and thresholding) can’t provide good-enough detections of the signal of interest.</a:t>
          </a:r>
        </a:p>
      </dgm:t>
    </dgm:pt>
    <dgm:pt modelId="{1B21CD4E-EDB5-4DCD-ACBC-317032E75ADF}" type="parTrans" cxnId="{962A2EF0-4967-48C5-88CD-C4DF1CC08914}">
      <dgm:prSet/>
      <dgm:spPr/>
      <dgm:t>
        <a:bodyPr/>
        <a:lstStyle/>
        <a:p>
          <a:pPr algn="just"/>
          <a:endParaRPr lang="en-US" sz="2000" b="1">
            <a:effectLst>
              <a:outerShdw blurRad="38100" dist="38100" dir="2700000" algn="tl">
                <a:srgbClr val="000000">
                  <a:alpha val="43137"/>
                </a:srgbClr>
              </a:outerShdw>
            </a:effectLst>
          </a:endParaRPr>
        </a:p>
      </dgm:t>
    </dgm:pt>
    <dgm:pt modelId="{CA8ED7F9-D321-42CE-B1F9-7E90F0A53D99}" type="sibTrans" cxnId="{962A2EF0-4967-48C5-88CD-C4DF1CC08914}">
      <dgm:prSet/>
      <dgm:spPr/>
      <dgm:t>
        <a:bodyPr/>
        <a:lstStyle/>
        <a:p>
          <a:pPr algn="just"/>
          <a:endParaRPr lang="en-US" sz="2000" b="1">
            <a:effectLst>
              <a:outerShdw blurRad="38100" dist="38100" dir="2700000" algn="tl">
                <a:srgbClr val="000000">
                  <a:alpha val="43137"/>
                </a:srgbClr>
              </a:outerShdw>
            </a:effectLst>
          </a:endParaRPr>
        </a:p>
      </dgm:t>
    </dgm:pt>
    <dgm:pt modelId="{B365752E-29E7-4BD1-AF26-38C4D5503A12}" type="pres">
      <dgm:prSet presAssocID="{FA00E91A-023B-4CAB-AA43-DEC9035235C6}" presName="outerComposite" presStyleCnt="0">
        <dgm:presLayoutVars>
          <dgm:chMax val="5"/>
          <dgm:dir/>
          <dgm:resizeHandles val="exact"/>
        </dgm:presLayoutVars>
      </dgm:prSet>
      <dgm:spPr/>
    </dgm:pt>
    <dgm:pt modelId="{DB104046-0145-4B7D-B656-7D24BFED6822}" type="pres">
      <dgm:prSet presAssocID="{FA00E91A-023B-4CAB-AA43-DEC9035235C6}" presName="dummyMaxCanvas" presStyleCnt="0">
        <dgm:presLayoutVars/>
      </dgm:prSet>
      <dgm:spPr/>
    </dgm:pt>
    <dgm:pt modelId="{38A9D901-E998-413F-A7F9-A70EBDF988F2}" type="pres">
      <dgm:prSet presAssocID="{FA00E91A-023B-4CAB-AA43-DEC9035235C6}" presName="FourNodes_1" presStyleLbl="node1" presStyleIdx="0" presStyleCnt="4">
        <dgm:presLayoutVars>
          <dgm:bulletEnabled val="1"/>
        </dgm:presLayoutVars>
      </dgm:prSet>
      <dgm:spPr/>
    </dgm:pt>
    <dgm:pt modelId="{9AFE141A-8711-4599-B560-EBBD06E6C81F}" type="pres">
      <dgm:prSet presAssocID="{FA00E91A-023B-4CAB-AA43-DEC9035235C6}" presName="FourNodes_2" presStyleLbl="node1" presStyleIdx="1" presStyleCnt="4">
        <dgm:presLayoutVars>
          <dgm:bulletEnabled val="1"/>
        </dgm:presLayoutVars>
      </dgm:prSet>
      <dgm:spPr/>
    </dgm:pt>
    <dgm:pt modelId="{E7E28402-8EDE-4F35-B6B3-A092A8CD6E7A}" type="pres">
      <dgm:prSet presAssocID="{FA00E91A-023B-4CAB-AA43-DEC9035235C6}" presName="FourNodes_3" presStyleLbl="node1" presStyleIdx="2" presStyleCnt="4">
        <dgm:presLayoutVars>
          <dgm:bulletEnabled val="1"/>
        </dgm:presLayoutVars>
      </dgm:prSet>
      <dgm:spPr/>
    </dgm:pt>
    <dgm:pt modelId="{1F7C25DC-FE70-4B81-82FA-FE7747776F2C}" type="pres">
      <dgm:prSet presAssocID="{FA00E91A-023B-4CAB-AA43-DEC9035235C6}" presName="FourNodes_4" presStyleLbl="node1" presStyleIdx="3" presStyleCnt="4">
        <dgm:presLayoutVars>
          <dgm:bulletEnabled val="1"/>
        </dgm:presLayoutVars>
      </dgm:prSet>
      <dgm:spPr/>
    </dgm:pt>
    <dgm:pt modelId="{A3B87A89-8A91-4526-9E08-581714383BDC}" type="pres">
      <dgm:prSet presAssocID="{FA00E91A-023B-4CAB-AA43-DEC9035235C6}" presName="FourConn_1-2" presStyleLbl="fgAccFollowNode1" presStyleIdx="0" presStyleCnt="3">
        <dgm:presLayoutVars>
          <dgm:bulletEnabled val="1"/>
        </dgm:presLayoutVars>
      </dgm:prSet>
      <dgm:spPr/>
    </dgm:pt>
    <dgm:pt modelId="{CFDD1A3E-673B-4609-8565-F1D358ED38F8}" type="pres">
      <dgm:prSet presAssocID="{FA00E91A-023B-4CAB-AA43-DEC9035235C6}" presName="FourConn_2-3" presStyleLbl="fgAccFollowNode1" presStyleIdx="1" presStyleCnt="3">
        <dgm:presLayoutVars>
          <dgm:bulletEnabled val="1"/>
        </dgm:presLayoutVars>
      </dgm:prSet>
      <dgm:spPr/>
    </dgm:pt>
    <dgm:pt modelId="{CC13B8A3-7790-407A-81DB-0CF06524ACC0}" type="pres">
      <dgm:prSet presAssocID="{FA00E91A-023B-4CAB-AA43-DEC9035235C6}" presName="FourConn_3-4" presStyleLbl="fgAccFollowNode1" presStyleIdx="2" presStyleCnt="3">
        <dgm:presLayoutVars>
          <dgm:bulletEnabled val="1"/>
        </dgm:presLayoutVars>
      </dgm:prSet>
      <dgm:spPr/>
    </dgm:pt>
    <dgm:pt modelId="{49CA9949-C108-4552-B975-DAD103B79BF0}" type="pres">
      <dgm:prSet presAssocID="{FA00E91A-023B-4CAB-AA43-DEC9035235C6}" presName="FourNodes_1_text" presStyleLbl="node1" presStyleIdx="3" presStyleCnt="4">
        <dgm:presLayoutVars>
          <dgm:bulletEnabled val="1"/>
        </dgm:presLayoutVars>
      </dgm:prSet>
      <dgm:spPr/>
    </dgm:pt>
    <dgm:pt modelId="{D5C19869-6C8F-49DE-938B-ABDE2A4559FF}" type="pres">
      <dgm:prSet presAssocID="{FA00E91A-023B-4CAB-AA43-DEC9035235C6}" presName="FourNodes_2_text" presStyleLbl="node1" presStyleIdx="3" presStyleCnt="4">
        <dgm:presLayoutVars>
          <dgm:bulletEnabled val="1"/>
        </dgm:presLayoutVars>
      </dgm:prSet>
      <dgm:spPr/>
    </dgm:pt>
    <dgm:pt modelId="{3D91037B-44BA-4ACF-9A59-5634B668228F}" type="pres">
      <dgm:prSet presAssocID="{FA00E91A-023B-4CAB-AA43-DEC9035235C6}" presName="FourNodes_3_text" presStyleLbl="node1" presStyleIdx="3" presStyleCnt="4">
        <dgm:presLayoutVars>
          <dgm:bulletEnabled val="1"/>
        </dgm:presLayoutVars>
      </dgm:prSet>
      <dgm:spPr/>
    </dgm:pt>
    <dgm:pt modelId="{DAD7F918-D9C2-432F-9A91-6C3F683C6772}" type="pres">
      <dgm:prSet presAssocID="{FA00E91A-023B-4CAB-AA43-DEC9035235C6}" presName="FourNodes_4_text" presStyleLbl="node1" presStyleIdx="3" presStyleCnt="4">
        <dgm:presLayoutVars>
          <dgm:bulletEnabled val="1"/>
        </dgm:presLayoutVars>
      </dgm:prSet>
      <dgm:spPr/>
    </dgm:pt>
  </dgm:ptLst>
  <dgm:cxnLst>
    <dgm:cxn modelId="{EF16D706-E845-4BAA-9F57-AEFBF5149470}" type="presOf" srcId="{62E5B8B5-9779-4894-9719-CAAC922B429B}" destId="{9AFE141A-8711-4599-B560-EBBD06E6C81F}" srcOrd="0" destOrd="0" presId="urn:microsoft.com/office/officeart/2005/8/layout/vProcess5"/>
    <dgm:cxn modelId="{DB85EC07-094E-4568-ABE7-4C4AFDC8EAC1}" type="presOf" srcId="{11CF7B58-B209-419D-AA35-E7247F7B0FBD}" destId="{49CA9949-C108-4552-B975-DAD103B79BF0}" srcOrd="1" destOrd="0" presId="urn:microsoft.com/office/officeart/2005/8/layout/vProcess5"/>
    <dgm:cxn modelId="{951D970D-945E-4691-A37D-65A176A438B6}" srcId="{FA00E91A-023B-4CAB-AA43-DEC9035235C6}" destId="{62E5B8B5-9779-4894-9719-CAAC922B429B}" srcOrd="1" destOrd="0" parTransId="{7A689C41-3C1A-41DD-BC49-33202A68E314}" sibTransId="{259758C6-0AF3-45D8-BAA9-48DA3E86D4B4}"/>
    <dgm:cxn modelId="{0BC04614-A317-405D-978F-207ED6AFE611}" type="presOf" srcId="{259758C6-0AF3-45D8-BAA9-48DA3E86D4B4}" destId="{CFDD1A3E-673B-4609-8565-F1D358ED38F8}" srcOrd="0" destOrd="0" presId="urn:microsoft.com/office/officeart/2005/8/layout/vProcess5"/>
    <dgm:cxn modelId="{4523351D-B68D-447C-A7A2-4F0450391D41}" type="presOf" srcId="{FD04E095-E064-43E2-BE2C-43FF23D73053}" destId="{1F7C25DC-FE70-4B81-82FA-FE7747776F2C}" srcOrd="0" destOrd="0" presId="urn:microsoft.com/office/officeart/2005/8/layout/vProcess5"/>
    <dgm:cxn modelId="{18F1C43A-C10A-46FA-81E9-1A1CF24B3D6F}" type="presOf" srcId="{2BE356DF-A4C5-4F4D-A473-8342C3177E0C}" destId="{3D91037B-44BA-4ACF-9A59-5634B668228F}" srcOrd="1" destOrd="0" presId="urn:microsoft.com/office/officeart/2005/8/layout/vProcess5"/>
    <dgm:cxn modelId="{B0C79958-88E9-4A87-8464-9FA105ED5A99}" type="presOf" srcId="{62E5B8B5-9779-4894-9719-CAAC922B429B}" destId="{D5C19869-6C8F-49DE-938B-ABDE2A4559FF}" srcOrd="1" destOrd="0" presId="urn:microsoft.com/office/officeart/2005/8/layout/vProcess5"/>
    <dgm:cxn modelId="{9BE9FA86-64FE-4D8B-9AFD-67D97546DCB7}" type="presOf" srcId="{8AEB1A90-E509-4BDE-8D11-D0BC31CC0483}" destId="{CC13B8A3-7790-407A-81DB-0CF06524ACC0}" srcOrd="0" destOrd="0" presId="urn:microsoft.com/office/officeart/2005/8/layout/vProcess5"/>
    <dgm:cxn modelId="{3842BD8F-3094-493D-81AC-28623DBE1DD5}" type="presOf" srcId="{2BE356DF-A4C5-4F4D-A473-8342C3177E0C}" destId="{E7E28402-8EDE-4F35-B6B3-A092A8CD6E7A}" srcOrd="0" destOrd="0" presId="urn:microsoft.com/office/officeart/2005/8/layout/vProcess5"/>
    <dgm:cxn modelId="{8C8A6DC0-FB23-4772-A1D0-3482ADCA5E7E}" srcId="{FA00E91A-023B-4CAB-AA43-DEC9035235C6}" destId="{11CF7B58-B209-419D-AA35-E7247F7B0FBD}" srcOrd="0" destOrd="0" parTransId="{83AAA248-9AAB-4A32-BCC9-8CDF4375DA3D}" sibTransId="{40C1A726-AAA4-45CD-855B-62BAF68D545C}"/>
    <dgm:cxn modelId="{AA8BA8C4-F99C-450C-AE66-42F57299A943}" srcId="{FA00E91A-023B-4CAB-AA43-DEC9035235C6}" destId="{2BE356DF-A4C5-4F4D-A473-8342C3177E0C}" srcOrd="2" destOrd="0" parTransId="{68BEC965-87CF-4CE4-8FCB-574BDF8C9CFF}" sibTransId="{8AEB1A90-E509-4BDE-8D11-D0BC31CC0483}"/>
    <dgm:cxn modelId="{03A2EAD6-1A00-4770-A1C0-55533B0B14A0}" type="presOf" srcId="{FD04E095-E064-43E2-BE2C-43FF23D73053}" destId="{DAD7F918-D9C2-432F-9A91-6C3F683C6772}" srcOrd="1" destOrd="0" presId="urn:microsoft.com/office/officeart/2005/8/layout/vProcess5"/>
    <dgm:cxn modelId="{FABC84DD-4998-4365-8206-0DA5D7586A0D}" type="presOf" srcId="{FA00E91A-023B-4CAB-AA43-DEC9035235C6}" destId="{B365752E-29E7-4BD1-AF26-38C4D5503A12}" srcOrd="0" destOrd="0" presId="urn:microsoft.com/office/officeart/2005/8/layout/vProcess5"/>
    <dgm:cxn modelId="{B265C5DD-1D2C-4B87-AF23-BE52F767D5CD}" type="presOf" srcId="{11CF7B58-B209-419D-AA35-E7247F7B0FBD}" destId="{38A9D901-E998-413F-A7F9-A70EBDF988F2}" srcOrd="0" destOrd="0" presId="urn:microsoft.com/office/officeart/2005/8/layout/vProcess5"/>
    <dgm:cxn modelId="{772465E4-FE80-4085-AFFF-B4C644A595B6}" type="presOf" srcId="{40C1A726-AAA4-45CD-855B-62BAF68D545C}" destId="{A3B87A89-8A91-4526-9E08-581714383BDC}" srcOrd="0" destOrd="0" presId="urn:microsoft.com/office/officeart/2005/8/layout/vProcess5"/>
    <dgm:cxn modelId="{962A2EF0-4967-48C5-88CD-C4DF1CC08914}" srcId="{FA00E91A-023B-4CAB-AA43-DEC9035235C6}" destId="{FD04E095-E064-43E2-BE2C-43FF23D73053}" srcOrd="3" destOrd="0" parTransId="{1B21CD4E-EDB5-4DCD-ACBC-317032E75ADF}" sibTransId="{CA8ED7F9-D321-42CE-B1F9-7E90F0A53D99}"/>
    <dgm:cxn modelId="{439F96AE-B310-4A10-A7A5-7A3072AD423C}" type="presParOf" srcId="{B365752E-29E7-4BD1-AF26-38C4D5503A12}" destId="{DB104046-0145-4B7D-B656-7D24BFED6822}" srcOrd="0" destOrd="0" presId="urn:microsoft.com/office/officeart/2005/8/layout/vProcess5"/>
    <dgm:cxn modelId="{79BB7CD0-C7E5-4255-A7CF-41F7E9E3942D}" type="presParOf" srcId="{B365752E-29E7-4BD1-AF26-38C4D5503A12}" destId="{38A9D901-E998-413F-A7F9-A70EBDF988F2}" srcOrd="1" destOrd="0" presId="urn:microsoft.com/office/officeart/2005/8/layout/vProcess5"/>
    <dgm:cxn modelId="{9A48784D-F49A-4B53-9A77-C163554EEF79}" type="presParOf" srcId="{B365752E-29E7-4BD1-AF26-38C4D5503A12}" destId="{9AFE141A-8711-4599-B560-EBBD06E6C81F}" srcOrd="2" destOrd="0" presId="urn:microsoft.com/office/officeart/2005/8/layout/vProcess5"/>
    <dgm:cxn modelId="{45EB3F3C-74BB-41D9-B66A-28FB8711D968}" type="presParOf" srcId="{B365752E-29E7-4BD1-AF26-38C4D5503A12}" destId="{E7E28402-8EDE-4F35-B6B3-A092A8CD6E7A}" srcOrd="3" destOrd="0" presId="urn:microsoft.com/office/officeart/2005/8/layout/vProcess5"/>
    <dgm:cxn modelId="{CE3CA74A-1768-4D60-9D30-BD7977F14BB8}" type="presParOf" srcId="{B365752E-29E7-4BD1-AF26-38C4D5503A12}" destId="{1F7C25DC-FE70-4B81-82FA-FE7747776F2C}" srcOrd="4" destOrd="0" presId="urn:microsoft.com/office/officeart/2005/8/layout/vProcess5"/>
    <dgm:cxn modelId="{179A56F7-7980-4BDB-9BF1-3D9BE8AFF7BC}" type="presParOf" srcId="{B365752E-29E7-4BD1-AF26-38C4D5503A12}" destId="{A3B87A89-8A91-4526-9E08-581714383BDC}" srcOrd="5" destOrd="0" presId="urn:microsoft.com/office/officeart/2005/8/layout/vProcess5"/>
    <dgm:cxn modelId="{8FF1125B-FA11-4DA4-83A5-5DB9DD7E7843}" type="presParOf" srcId="{B365752E-29E7-4BD1-AF26-38C4D5503A12}" destId="{CFDD1A3E-673B-4609-8565-F1D358ED38F8}" srcOrd="6" destOrd="0" presId="urn:microsoft.com/office/officeart/2005/8/layout/vProcess5"/>
    <dgm:cxn modelId="{81EDBEE9-13B7-4ACE-9914-7C2466D4D241}" type="presParOf" srcId="{B365752E-29E7-4BD1-AF26-38C4D5503A12}" destId="{CC13B8A3-7790-407A-81DB-0CF06524ACC0}" srcOrd="7" destOrd="0" presId="urn:microsoft.com/office/officeart/2005/8/layout/vProcess5"/>
    <dgm:cxn modelId="{76905F5C-9C87-4D80-8953-10F318EAFF64}" type="presParOf" srcId="{B365752E-29E7-4BD1-AF26-38C4D5503A12}" destId="{49CA9949-C108-4552-B975-DAD103B79BF0}" srcOrd="8" destOrd="0" presId="urn:microsoft.com/office/officeart/2005/8/layout/vProcess5"/>
    <dgm:cxn modelId="{0F591C3D-E306-4C38-80CE-2B776A7D678D}" type="presParOf" srcId="{B365752E-29E7-4BD1-AF26-38C4D5503A12}" destId="{D5C19869-6C8F-49DE-938B-ABDE2A4559FF}" srcOrd="9" destOrd="0" presId="urn:microsoft.com/office/officeart/2005/8/layout/vProcess5"/>
    <dgm:cxn modelId="{87CCFDD2-8956-4707-A105-D3A3269792F0}" type="presParOf" srcId="{B365752E-29E7-4BD1-AF26-38C4D5503A12}" destId="{3D91037B-44BA-4ACF-9A59-5634B668228F}" srcOrd="10" destOrd="0" presId="urn:microsoft.com/office/officeart/2005/8/layout/vProcess5"/>
    <dgm:cxn modelId="{FD047A1C-FF6F-4862-8AE4-94056D68502C}" type="presParOf" srcId="{B365752E-29E7-4BD1-AF26-38C4D5503A12}" destId="{DAD7F918-D9C2-432F-9A91-6C3F683C6772}"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A9D901-E998-413F-A7F9-A70EBDF988F2}">
      <dsp:nvSpPr>
        <dsp:cNvPr id="0" name=""/>
        <dsp:cNvSpPr/>
      </dsp:nvSpPr>
      <dsp:spPr>
        <a:xfrm>
          <a:off x="0" y="0"/>
          <a:ext cx="8742263" cy="87736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100000"/>
            </a:lnSpc>
            <a:spcBef>
              <a:spcPct val="0"/>
            </a:spcBef>
            <a:spcAft>
              <a:spcPct val="35000"/>
            </a:spcAft>
            <a:buNone/>
          </a:pPr>
          <a:r>
            <a:rPr lang="en-US" sz="1600" b="1" kern="1200" dirty="0">
              <a:effectLst>
                <a:outerShdw blurRad="38100" dist="38100" dir="2700000" algn="tl">
                  <a:srgbClr val="000000">
                    <a:alpha val="43137"/>
                  </a:srgbClr>
                </a:outerShdw>
              </a:effectLst>
            </a:rPr>
            <a:t>An interactive (user-supervised) segmentation toolkit that uses ML to classify pixels (and objects) into separate classes.</a:t>
          </a:r>
        </a:p>
      </dsp:txBody>
      <dsp:txXfrm>
        <a:off x="25697" y="25697"/>
        <a:ext cx="7721381" cy="825970"/>
      </dsp:txXfrm>
    </dsp:sp>
    <dsp:sp modelId="{9AFE141A-8711-4599-B560-EBBD06E6C81F}">
      <dsp:nvSpPr>
        <dsp:cNvPr id="0" name=""/>
        <dsp:cNvSpPr/>
      </dsp:nvSpPr>
      <dsp:spPr>
        <a:xfrm>
          <a:off x="732164" y="1036885"/>
          <a:ext cx="8742263" cy="877364"/>
        </a:xfrm>
        <a:prstGeom prst="roundRect">
          <a:avLst>
            <a:gd name="adj" fmla="val 10000"/>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100000"/>
            </a:lnSpc>
            <a:spcBef>
              <a:spcPct val="0"/>
            </a:spcBef>
            <a:spcAft>
              <a:spcPct val="35000"/>
            </a:spcAft>
            <a:buNone/>
          </a:pPr>
          <a:r>
            <a:rPr lang="en-US" sz="1600" b="1" kern="1200" dirty="0">
              <a:effectLst>
                <a:outerShdw blurRad="38100" dist="38100" dir="2700000" algn="tl">
                  <a:srgbClr val="000000">
                    <a:alpha val="43137"/>
                  </a:srgbClr>
                </a:outerShdw>
              </a:effectLst>
            </a:rPr>
            <a:t>It has a clean GUI that allows the user to follow relatively simple instructions to train a pixel classifier to detect classes of interest vs. background.</a:t>
          </a:r>
        </a:p>
      </dsp:txBody>
      <dsp:txXfrm>
        <a:off x="757861" y="1062582"/>
        <a:ext cx="7388417" cy="825970"/>
      </dsp:txXfrm>
    </dsp:sp>
    <dsp:sp modelId="{E7E28402-8EDE-4F35-B6B3-A092A8CD6E7A}">
      <dsp:nvSpPr>
        <dsp:cNvPr id="0" name=""/>
        <dsp:cNvSpPr/>
      </dsp:nvSpPr>
      <dsp:spPr>
        <a:xfrm>
          <a:off x="1453401" y="2073770"/>
          <a:ext cx="8742263" cy="877364"/>
        </a:xfrm>
        <a:prstGeom prst="roundRect">
          <a:avLst>
            <a:gd name="adj" fmla="val 10000"/>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rtl="0">
            <a:lnSpc>
              <a:spcPct val="100000"/>
            </a:lnSpc>
            <a:spcBef>
              <a:spcPct val="0"/>
            </a:spcBef>
            <a:spcAft>
              <a:spcPct val="35000"/>
            </a:spcAft>
            <a:buNone/>
          </a:pPr>
          <a:r>
            <a:rPr lang="en-US" sz="1600" b="1" kern="1200" dirty="0">
              <a:effectLst>
                <a:outerShdw blurRad="38100" dist="38100" dir="2700000" algn="tl">
                  <a:srgbClr val="000000">
                    <a:alpha val="43137"/>
                  </a:srgbClr>
                </a:outerShdw>
              </a:effectLst>
            </a:rPr>
            <a:t>The output(s) of the main workflow, pixel classification, can be used in other ilastik workflows, or in other tools like Fiji, Napari, ICY, and code-based workflows like python.</a:t>
          </a:r>
        </a:p>
      </dsp:txBody>
      <dsp:txXfrm>
        <a:off x="1479098" y="2099467"/>
        <a:ext cx="7399345" cy="825970"/>
      </dsp:txXfrm>
    </dsp:sp>
    <dsp:sp modelId="{1F7C25DC-FE70-4B81-82FA-FE7747776F2C}">
      <dsp:nvSpPr>
        <dsp:cNvPr id="0" name=""/>
        <dsp:cNvSpPr/>
      </dsp:nvSpPr>
      <dsp:spPr>
        <a:xfrm>
          <a:off x="2185565" y="3110656"/>
          <a:ext cx="8742263" cy="877364"/>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100000"/>
            </a:lnSpc>
            <a:spcBef>
              <a:spcPct val="0"/>
            </a:spcBef>
            <a:spcAft>
              <a:spcPct val="35000"/>
            </a:spcAft>
            <a:buNone/>
          </a:pPr>
          <a:r>
            <a:rPr lang="en-US" sz="1600" b="1" kern="1200" dirty="0">
              <a:effectLst>
                <a:outerShdw blurRad="38100" dist="38100" dir="2700000" algn="tl">
                  <a:srgbClr val="000000">
                    <a:alpha val="43137"/>
                  </a:srgbClr>
                </a:outerShdw>
              </a:effectLst>
            </a:rPr>
            <a:t>Above all, ilastik aims to solve the issue(s) of classical image processing, when simple processing (like filtering and thresholding) can’t provide good-enough detections of the signal of interest.</a:t>
          </a:r>
        </a:p>
      </dsp:txBody>
      <dsp:txXfrm>
        <a:off x="2211262" y="3136353"/>
        <a:ext cx="7388417" cy="825970"/>
      </dsp:txXfrm>
    </dsp:sp>
    <dsp:sp modelId="{A3B87A89-8A91-4526-9E08-581714383BDC}">
      <dsp:nvSpPr>
        <dsp:cNvPr id="0" name=""/>
        <dsp:cNvSpPr/>
      </dsp:nvSpPr>
      <dsp:spPr>
        <a:xfrm>
          <a:off x="8171976" y="671981"/>
          <a:ext cx="570287" cy="570287"/>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just" defTabSz="1066800">
            <a:lnSpc>
              <a:spcPct val="100000"/>
            </a:lnSpc>
            <a:spcBef>
              <a:spcPct val="0"/>
            </a:spcBef>
            <a:spcAft>
              <a:spcPct val="35000"/>
            </a:spcAft>
            <a:buNone/>
          </a:pPr>
          <a:endParaRPr lang="en-US" sz="2400" b="1" kern="1200" dirty="0">
            <a:effectLst>
              <a:outerShdw blurRad="38100" dist="38100" dir="2700000" algn="tl">
                <a:srgbClr val="000000">
                  <a:alpha val="43137"/>
                </a:srgbClr>
              </a:outerShdw>
            </a:effectLst>
          </a:endParaRPr>
        </a:p>
      </dsp:txBody>
      <dsp:txXfrm>
        <a:off x="8300291" y="671981"/>
        <a:ext cx="313657" cy="429141"/>
      </dsp:txXfrm>
    </dsp:sp>
    <dsp:sp modelId="{CFDD1A3E-673B-4609-8565-F1D358ED38F8}">
      <dsp:nvSpPr>
        <dsp:cNvPr id="0" name=""/>
        <dsp:cNvSpPr/>
      </dsp:nvSpPr>
      <dsp:spPr>
        <a:xfrm>
          <a:off x="8904140" y="1708866"/>
          <a:ext cx="570287" cy="570287"/>
        </a:xfrm>
        <a:prstGeom prst="downArrow">
          <a:avLst>
            <a:gd name="adj1" fmla="val 55000"/>
            <a:gd name="adj2" fmla="val 45000"/>
          </a:avLst>
        </a:prstGeom>
        <a:solidFill>
          <a:schemeClr val="accent2">
            <a:tint val="40000"/>
            <a:alpha val="90000"/>
            <a:hueOff val="-424613"/>
            <a:satOff val="-37673"/>
            <a:lumOff val="-385"/>
            <a:alphaOff val="0"/>
          </a:schemeClr>
        </a:solidFill>
        <a:ln w="12700" cap="flat" cmpd="sng" algn="ctr">
          <a:solidFill>
            <a:schemeClr val="accent2">
              <a:tint val="40000"/>
              <a:alpha val="90000"/>
              <a:hueOff val="-424613"/>
              <a:satOff val="-37673"/>
              <a:lumOff val="-38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just" defTabSz="1066800">
            <a:lnSpc>
              <a:spcPct val="100000"/>
            </a:lnSpc>
            <a:spcBef>
              <a:spcPct val="0"/>
            </a:spcBef>
            <a:spcAft>
              <a:spcPct val="35000"/>
            </a:spcAft>
            <a:buNone/>
          </a:pPr>
          <a:endParaRPr lang="en-US" sz="2400" b="1" kern="1200" dirty="0">
            <a:effectLst>
              <a:outerShdw blurRad="38100" dist="38100" dir="2700000" algn="tl">
                <a:srgbClr val="000000">
                  <a:alpha val="43137"/>
                </a:srgbClr>
              </a:outerShdw>
            </a:effectLst>
          </a:endParaRPr>
        </a:p>
      </dsp:txBody>
      <dsp:txXfrm>
        <a:off x="9032455" y="1708866"/>
        <a:ext cx="313657" cy="429141"/>
      </dsp:txXfrm>
    </dsp:sp>
    <dsp:sp modelId="{CC13B8A3-7790-407A-81DB-0CF06524ACC0}">
      <dsp:nvSpPr>
        <dsp:cNvPr id="0" name=""/>
        <dsp:cNvSpPr/>
      </dsp:nvSpPr>
      <dsp:spPr>
        <a:xfrm>
          <a:off x="9625377" y="2745752"/>
          <a:ext cx="570287" cy="570287"/>
        </a:xfrm>
        <a:prstGeom prst="downArrow">
          <a:avLst>
            <a:gd name="adj1" fmla="val 55000"/>
            <a:gd name="adj2" fmla="val 45000"/>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just" defTabSz="1066800">
            <a:lnSpc>
              <a:spcPct val="100000"/>
            </a:lnSpc>
            <a:spcBef>
              <a:spcPct val="0"/>
            </a:spcBef>
            <a:spcAft>
              <a:spcPct val="35000"/>
            </a:spcAft>
            <a:buNone/>
          </a:pPr>
          <a:endParaRPr lang="en-US" sz="2400" b="1" kern="1200" dirty="0">
            <a:effectLst>
              <a:outerShdw blurRad="38100" dist="38100" dir="2700000" algn="tl">
                <a:srgbClr val="000000">
                  <a:alpha val="43137"/>
                </a:srgbClr>
              </a:outerShdw>
            </a:effectLst>
          </a:endParaRPr>
        </a:p>
      </dsp:txBody>
      <dsp:txXfrm>
        <a:off x="9753692" y="2745752"/>
        <a:ext cx="313657" cy="429141"/>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tmp>
</file>

<file path=ppt/media/image21.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83E85C7E-D0E3-47B8-ADE0-FC7B98492D8A}" type="datetimeFigureOut">
              <a:rPr lang="he-IL" smtClean="0"/>
              <a:t>ג'/תמוז/תשפ"ה</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30502E8A-F238-451A-BAEE-FDC79721AE5E}" type="slidenum">
              <a:rPr lang="he-IL" smtClean="0"/>
              <a:t>‹#›</a:t>
            </a:fld>
            <a:endParaRPr lang="he-IL"/>
          </a:p>
        </p:txBody>
      </p:sp>
    </p:spTree>
    <p:extLst>
      <p:ext uri="{BB962C8B-B14F-4D97-AF65-F5344CB8AC3E}">
        <p14:creationId xmlns:p14="http://schemas.microsoft.com/office/powerpoint/2010/main" val="30012991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i="1" dirty="0"/>
              <a:t>“ilastik lets you paint a few pixels, then the computer </a:t>
            </a:r>
            <a:r>
              <a:rPr lang="en-US" i="1" dirty="0" err="1"/>
              <a:t>colours</a:t>
            </a:r>
            <a:r>
              <a:rPr lang="en-US" i="1" dirty="0"/>
              <a:t> the rest.”</a:t>
            </a:r>
            <a:r>
              <a:rPr lang="en-US" dirty="0"/>
              <a:t> Mention Random Forest only as the engine under the hood.</a:t>
            </a:r>
          </a:p>
          <a:p>
            <a:pPr marL="171450" indent="-171450">
              <a:buFont typeface="Arial" panose="020B0604020202020204" pitchFamily="34" charset="0"/>
              <a:buChar char="•"/>
            </a:pPr>
            <a:r>
              <a:rPr lang="en-US" dirty="0"/>
              <a:t>analogy: </a:t>
            </a:r>
            <a:r>
              <a:rPr lang="en-US" i="1" dirty="0"/>
              <a:t>“Imagine asking 100 friends to vote on every pixel. The final </a:t>
            </a:r>
            <a:r>
              <a:rPr lang="en-US" i="1" dirty="0" err="1"/>
              <a:t>colour</a:t>
            </a:r>
            <a:r>
              <a:rPr lang="en-US" i="1" dirty="0"/>
              <a:t> is whatever most friends pick.”</a:t>
            </a:r>
          </a:p>
          <a:p>
            <a:pPr>
              <a:buNone/>
            </a:pPr>
            <a:r>
              <a:rPr lang="en-US" dirty="0"/>
              <a:t>“Export: save the probability map or labels as TIFF → </a:t>
            </a:r>
            <a:r>
              <a:rPr lang="en-US" dirty="0" err="1"/>
              <a:t>analyse</a:t>
            </a:r>
            <a:r>
              <a:rPr lang="en-US" dirty="0"/>
              <a:t> in Fiji or </a:t>
            </a:r>
            <a:r>
              <a:rPr lang="en-US" dirty="0" err="1"/>
              <a:t>CellProfiler</a:t>
            </a:r>
            <a:r>
              <a:rPr lang="en-US" dirty="0"/>
              <a:t>.”</a:t>
            </a:r>
            <a:br>
              <a:rPr lang="en-US" i="1" dirty="0"/>
            </a:br>
            <a:br>
              <a:rPr lang="en-US" i="1" dirty="0"/>
            </a:br>
            <a:br>
              <a:rPr lang="en-US" i="1" dirty="0"/>
            </a:br>
            <a:r>
              <a:rPr lang="en-US" b="1" dirty="0" err="1"/>
              <a:t>ilastik’s</a:t>
            </a:r>
            <a:r>
              <a:rPr lang="en-US" b="1" dirty="0"/>
              <a:t> “pixel classification” in 4 steps</a:t>
            </a:r>
            <a:endParaRPr lang="en-US" dirty="0"/>
          </a:p>
          <a:p>
            <a:pPr>
              <a:buFont typeface="+mj-lt"/>
              <a:buAutoNum type="arabicPeriod"/>
            </a:pPr>
            <a:r>
              <a:rPr lang="en-US" b="1" dirty="0"/>
              <a:t>Paint a few examples</a:t>
            </a:r>
            <a:r>
              <a:rPr lang="en-US" dirty="0"/>
              <a:t> of ‘what’s foreground’ and ‘what’s background’.</a:t>
            </a:r>
          </a:p>
          <a:p>
            <a:pPr>
              <a:buFont typeface="+mj-lt"/>
              <a:buAutoNum type="arabicPeriod"/>
            </a:pPr>
            <a:r>
              <a:rPr lang="en-US" i="1" dirty="0"/>
              <a:t>Random Forest votes on every pixel</a:t>
            </a:r>
            <a:r>
              <a:rPr lang="en-US" dirty="0"/>
              <a:t>* and </a:t>
            </a:r>
            <a:r>
              <a:rPr lang="en-US" dirty="0" err="1"/>
              <a:t>colours</a:t>
            </a:r>
            <a:r>
              <a:rPr lang="en-US" dirty="0"/>
              <a:t> the rest for you.</a:t>
            </a:r>
          </a:p>
          <a:p>
            <a:pPr>
              <a:buFont typeface="+mj-lt"/>
              <a:buAutoNum type="arabicPeriod"/>
            </a:pPr>
            <a:r>
              <a:rPr lang="en-US" b="1" dirty="0"/>
              <a:t>Check the preview.</a:t>
            </a:r>
            <a:r>
              <a:rPr lang="en-US" dirty="0"/>
              <a:t> If something looks wrong, add a couple more brush-strokes.</a:t>
            </a:r>
          </a:p>
          <a:p>
            <a:pPr>
              <a:buFont typeface="+mj-lt"/>
              <a:buAutoNum type="arabicPeriod"/>
            </a:pPr>
            <a:r>
              <a:rPr lang="en-US" b="1" dirty="0"/>
              <a:t>Export the result</a:t>
            </a:r>
            <a:r>
              <a:rPr lang="en-US" dirty="0"/>
              <a:t> (label image or probability map) and measure it in Fiji, </a:t>
            </a:r>
            <a:r>
              <a:rPr lang="en-US" dirty="0" err="1"/>
              <a:t>CellProfiler</a:t>
            </a:r>
            <a:r>
              <a:rPr lang="en-US" dirty="0"/>
              <a:t> or Python.</a:t>
            </a:r>
          </a:p>
          <a:p>
            <a:pPr>
              <a:buNone/>
            </a:pPr>
            <a:r>
              <a:rPr lang="en-US" dirty="0"/>
              <a:t>&lt;sub&gt;</a:t>
            </a:r>
            <a:r>
              <a:rPr lang="en-US" i="1" dirty="0"/>
              <a:t>Random Forest = a crowd of decision trees. Each tree gives an opinion; the majority wins. You don’t need the </a:t>
            </a:r>
            <a:r>
              <a:rPr lang="en-US" i="1" dirty="0" err="1"/>
              <a:t>maths</a:t>
            </a:r>
            <a:r>
              <a:rPr lang="en-US" i="1" dirty="0"/>
              <a:t>—just know ilastik uses this crowd to learn your patterns.</a:t>
            </a:r>
            <a:r>
              <a:rPr lang="en-US" dirty="0"/>
              <a:t>&lt;/sub&gt;</a:t>
            </a:r>
          </a:p>
          <a:p>
            <a:pPr>
              <a:buNone/>
            </a:pPr>
            <a:r>
              <a:rPr lang="en-US" b="1" dirty="0"/>
              <a:t>Speaker notes</a:t>
            </a:r>
          </a:p>
          <a:p>
            <a:pPr>
              <a:buFont typeface="Arial" panose="020B0604020202020204" pitchFamily="34" charset="0"/>
              <a:buChar char="•"/>
            </a:pPr>
            <a:r>
              <a:rPr lang="en-US" b="1" dirty="0"/>
              <a:t>Lead with a demo</a:t>
            </a:r>
            <a:r>
              <a:rPr lang="en-US" dirty="0"/>
              <a:t> – open an image, scribble two </a:t>
            </a:r>
            <a:r>
              <a:rPr lang="en-US" dirty="0" err="1"/>
              <a:t>colours</a:t>
            </a:r>
            <a:r>
              <a:rPr lang="en-US" dirty="0"/>
              <a:t>, let ilastik “magically” segment.</a:t>
            </a:r>
          </a:p>
          <a:p>
            <a:pPr>
              <a:buFont typeface="Arial" panose="020B0604020202020204" pitchFamily="34" charset="0"/>
              <a:buChar char="•"/>
            </a:pPr>
            <a:r>
              <a:rPr lang="en-US" dirty="0"/>
              <a:t>Keep theory to one sentence: “RF is the engine, like a voting committee.”</a:t>
            </a:r>
          </a:p>
          <a:p>
            <a:pPr>
              <a:buFont typeface="Arial" panose="020B0604020202020204" pitchFamily="34" charset="0"/>
              <a:buChar char="•"/>
            </a:pPr>
            <a:r>
              <a:rPr lang="en-US" dirty="0"/>
              <a:t>Show the </a:t>
            </a:r>
            <a:r>
              <a:rPr lang="en-US" i="1" dirty="0"/>
              <a:t>“Feature Selection”</a:t>
            </a:r>
            <a:r>
              <a:rPr lang="en-US" dirty="0"/>
              <a:t> panel only if someone asks </a:t>
            </a:r>
            <a:r>
              <a:rPr lang="en-US" i="1" dirty="0"/>
              <a:t>why</a:t>
            </a:r>
            <a:r>
              <a:rPr lang="en-US" dirty="0"/>
              <a:t> their texture channel matters.</a:t>
            </a:r>
          </a:p>
          <a:p>
            <a:pPr>
              <a:buFont typeface="Arial" panose="020B0604020202020204" pitchFamily="34" charset="0"/>
              <a:buChar char="•"/>
            </a:pPr>
            <a:r>
              <a:rPr lang="en-US" dirty="0"/>
              <a:t>End with a flowchart: </a:t>
            </a:r>
            <a:r>
              <a:rPr lang="en-US" b="1" dirty="0"/>
              <a:t>Image → ilastik → Label/Prob-map TIFF → Fiji/CP → Graphs/Stats</a:t>
            </a:r>
            <a:r>
              <a:rPr lang="en-US" dirty="0"/>
              <a:t>.</a:t>
            </a:r>
          </a:p>
          <a:p>
            <a:pPr>
              <a:buNone/>
            </a:pPr>
            <a:r>
              <a:rPr lang="en-US" b="1" dirty="0"/>
              <a:t>Visual tweaks</a:t>
            </a:r>
          </a:p>
          <a:p>
            <a:pPr>
              <a:buFont typeface="Arial" panose="020B0604020202020204" pitchFamily="34" charset="0"/>
              <a:buChar char="•"/>
            </a:pPr>
            <a:r>
              <a:rPr lang="en-US" b="1" dirty="0"/>
              <a:t>Replace long paragraph</a:t>
            </a:r>
            <a:r>
              <a:rPr lang="en-US" dirty="0"/>
              <a:t> with a pictogram: hand-drawn pixels → little decision trees → </a:t>
            </a:r>
            <a:r>
              <a:rPr lang="en-US" dirty="0" err="1"/>
              <a:t>coloured</a:t>
            </a:r>
            <a:r>
              <a:rPr lang="en-US" dirty="0"/>
              <a:t> prediction.</a:t>
            </a:r>
          </a:p>
          <a:p>
            <a:pPr>
              <a:buFont typeface="Arial" panose="020B0604020202020204" pitchFamily="34" charset="0"/>
              <a:buChar char="•"/>
            </a:pPr>
            <a:r>
              <a:rPr lang="en-US" dirty="0"/>
              <a:t>Use </a:t>
            </a:r>
            <a:r>
              <a:rPr lang="en-US" dirty="0" err="1"/>
              <a:t>colour</a:t>
            </a:r>
            <a:r>
              <a:rPr lang="en-US" dirty="0"/>
              <a:t> coding: green ticks for “what you do”, blue for “what ilastik does”.</a:t>
            </a:r>
          </a:p>
          <a:p>
            <a:pPr>
              <a:buFont typeface="Arial" panose="020B0604020202020204" pitchFamily="34" charset="0"/>
              <a:buChar char="•"/>
            </a:pPr>
            <a:r>
              <a:rPr lang="en-US" dirty="0"/>
              <a:t>Include a </a:t>
            </a:r>
            <a:r>
              <a:rPr lang="en-US" b="1" dirty="0"/>
              <a:t>before/after thumbnail</a:t>
            </a:r>
            <a:r>
              <a:rPr lang="en-US" dirty="0"/>
              <a:t> so the audience instantly sees the payoff.</a:t>
            </a:r>
          </a:p>
        </p:txBody>
      </p:sp>
      <p:sp>
        <p:nvSpPr>
          <p:cNvPr id="4" name="Slide Number Placeholder 3"/>
          <p:cNvSpPr>
            <a:spLocks noGrp="1"/>
          </p:cNvSpPr>
          <p:nvPr>
            <p:ph type="sldNum" sz="quarter" idx="5"/>
          </p:nvPr>
        </p:nvSpPr>
        <p:spPr/>
        <p:txBody>
          <a:bodyPr/>
          <a:lstStyle/>
          <a:p>
            <a:fld id="{30502E8A-F238-451A-BAEE-FDC79721AE5E}" type="slidenum">
              <a:rPr lang="he-IL" smtClean="0"/>
              <a:t>10</a:t>
            </a:fld>
            <a:endParaRPr lang="he-IL"/>
          </a:p>
        </p:txBody>
      </p:sp>
    </p:spTree>
    <p:extLst>
      <p:ext uri="{BB962C8B-B14F-4D97-AF65-F5344CB8AC3E}">
        <p14:creationId xmlns:p14="http://schemas.microsoft.com/office/powerpoint/2010/main" val="1350753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30502E8A-F238-451A-BAEE-FDC79721AE5E}" type="slidenum">
              <a:rPr lang="he-IL" smtClean="0"/>
              <a:t>18</a:t>
            </a:fld>
            <a:endParaRPr lang="he-IL"/>
          </a:p>
        </p:txBody>
      </p:sp>
    </p:spTree>
    <p:extLst>
      <p:ext uri="{BB962C8B-B14F-4D97-AF65-F5344CB8AC3E}">
        <p14:creationId xmlns:p14="http://schemas.microsoft.com/office/powerpoint/2010/main" val="34622673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30502E8A-F238-451A-BAEE-FDC79721AE5E}" type="slidenum">
              <a:rPr lang="he-IL" smtClean="0"/>
              <a:t>19</a:t>
            </a:fld>
            <a:endParaRPr lang="he-IL"/>
          </a:p>
        </p:txBody>
      </p:sp>
    </p:spTree>
    <p:extLst>
      <p:ext uri="{BB962C8B-B14F-4D97-AF65-F5344CB8AC3E}">
        <p14:creationId xmlns:p14="http://schemas.microsoft.com/office/powerpoint/2010/main" val="3760875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953C-07EA-EFB6-5DCE-FCBC4F1A9A5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IL"/>
          </a:p>
        </p:txBody>
      </p:sp>
      <p:sp>
        <p:nvSpPr>
          <p:cNvPr id="3" name="Subtitle 2">
            <a:extLst>
              <a:ext uri="{FF2B5EF4-FFF2-40B4-BE49-F238E27FC236}">
                <a16:creationId xmlns:a16="http://schemas.microsoft.com/office/drawing/2014/main" id="{D856AB75-1B6B-EF0D-D20A-1680A0D7AA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IL"/>
          </a:p>
        </p:txBody>
      </p:sp>
      <p:sp>
        <p:nvSpPr>
          <p:cNvPr id="4" name="Date Placeholder 3">
            <a:extLst>
              <a:ext uri="{FF2B5EF4-FFF2-40B4-BE49-F238E27FC236}">
                <a16:creationId xmlns:a16="http://schemas.microsoft.com/office/drawing/2014/main" id="{09B623F4-DFF8-2386-22DA-7565CB47C963}"/>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5" name="Footer Placeholder 4">
            <a:extLst>
              <a:ext uri="{FF2B5EF4-FFF2-40B4-BE49-F238E27FC236}">
                <a16:creationId xmlns:a16="http://schemas.microsoft.com/office/drawing/2014/main" id="{A3FE97E0-5C7D-480E-F878-96DFB5EF9538}"/>
              </a:ext>
            </a:extLst>
          </p:cNvPr>
          <p:cNvSpPr>
            <a:spLocks noGrp="1"/>
          </p:cNvSpPr>
          <p:nvPr>
            <p:ph type="ftr" sz="quarter" idx="11"/>
          </p:nvPr>
        </p:nvSpPr>
        <p:spPr/>
        <p:txBody>
          <a:bodyPr/>
          <a:lstStyle/>
          <a:p>
            <a:endParaRPr lang="en-IL" dirty="0"/>
          </a:p>
        </p:txBody>
      </p:sp>
      <p:sp>
        <p:nvSpPr>
          <p:cNvPr id="6" name="Slide Number Placeholder 5">
            <a:extLst>
              <a:ext uri="{FF2B5EF4-FFF2-40B4-BE49-F238E27FC236}">
                <a16:creationId xmlns:a16="http://schemas.microsoft.com/office/drawing/2014/main" id="{E5E80062-7ED0-4C1E-A461-7AC92D2E97F8}"/>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2493133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E7F9F-CD0B-BEE0-4E40-86AEDED030DE}"/>
              </a:ext>
            </a:extLst>
          </p:cNvPr>
          <p:cNvSpPr>
            <a:spLocks noGrp="1"/>
          </p:cNvSpPr>
          <p:nvPr>
            <p:ph type="title"/>
          </p:nvPr>
        </p:nvSpPr>
        <p:spPr/>
        <p:txBody>
          <a:bodyPr/>
          <a:lstStyle/>
          <a:p>
            <a:r>
              <a:rPr lang="en-GB"/>
              <a:t>Click to edit Master title style</a:t>
            </a:r>
            <a:endParaRPr lang="en-IL"/>
          </a:p>
        </p:txBody>
      </p:sp>
      <p:sp>
        <p:nvSpPr>
          <p:cNvPr id="3" name="Vertical Text Placeholder 2">
            <a:extLst>
              <a:ext uri="{FF2B5EF4-FFF2-40B4-BE49-F238E27FC236}">
                <a16:creationId xmlns:a16="http://schemas.microsoft.com/office/drawing/2014/main" id="{68003596-766B-3F79-54C3-16B77177D16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L"/>
          </a:p>
        </p:txBody>
      </p:sp>
      <p:sp>
        <p:nvSpPr>
          <p:cNvPr id="4" name="Date Placeholder 3">
            <a:extLst>
              <a:ext uri="{FF2B5EF4-FFF2-40B4-BE49-F238E27FC236}">
                <a16:creationId xmlns:a16="http://schemas.microsoft.com/office/drawing/2014/main" id="{2E7659D6-5A51-259C-DD8B-33ABF45B4483}"/>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5" name="Footer Placeholder 4">
            <a:extLst>
              <a:ext uri="{FF2B5EF4-FFF2-40B4-BE49-F238E27FC236}">
                <a16:creationId xmlns:a16="http://schemas.microsoft.com/office/drawing/2014/main" id="{75C942F7-DF76-2D70-D180-57273A3C4CBA}"/>
              </a:ext>
            </a:extLst>
          </p:cNvPr>
          <p:cNvSpPr>
            <a:spLocks noGrp="1"/>
          </p:cNvSpPr>
          <p:nvPr>
            <p:ph type="ftr" sz="quarter" idx="11"/>
          </p:nvPr>
        </p:nvSpPr>
        <p:spPr/>
        <p:txBody>
          <a:bodyPr/>
          <a:lstStyle/>
          <a:p>
            <a:endParaRPr lang="en-IL" dirty="0"/>
          </a:p>
        </p:txBody>
      </p:sp>
      <p:sp>
        <p:nvSpPr>
          <p:cNvPr id="6" name="Slide Number Placeholder 5">
            <a:extLst>
              <a:ext uri="{FF2B5EF4-FFF2-40B4-BE49-F238E27FC236}">
                <a16:creationId xmlns:a16="http://schemas.microsoft.com/office/drawing/2014/main" id="{DB3C9CAB-4B21-4515-9D2E-1739DB5930B5}"/>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3414758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DC467C-3222-0B00-E46C-B1E4CDB4B3F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IL"/>
          </a:p>
        </p:txBody>
      </p:sp>
      <p:sp>
        <p:nvSpPr>
          <p:cNvPr id="3" name="Vertical Text Placeholder 2">
            <a:extLst>
              <a:ext uri="{FF2B5EF4-FFF2-40B4-BE49-F238E27FC236}">
                <a16:creationId xmlns:a16="http://schemas.microsoft.com/office/drawing/2014/main" id="{FAC32B5B-DA8C-1464-55A2-08627254EA3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L"/>
          </a:p>
        </p:txBody>
      </p:sp>
      <p:sp>
        <p:nvSpPr>
          <p:cNvPr id="4" name="Date Placeholder 3">
            <a:extLst>
              <a:ext uri="{FF2B5EF4-FFF2-40B4-BE49-F238E27FC236}">
                <a16:creationId xmlns:a16="http://schemas.microsoft.com/office/drawing/2014/main" id="{692827D9-A906-56F9-4258-68BD755ECED7}"/>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5" name="Footer Placeholder 4">
            <a:extLst>
              <a:ext uri="{FF2B5EF4-FFF2-40B4-BE49-F238E27FC236}">
                <a16:creationId xmlns:a16="http://schemas.microsoft.com/office/drawing/2014/main" id="{1834E4F9-3E50-F695-5255-2DE282304C81}"/>
              </a:ext>
            </a:extLst>
          </p:cNvPr>
          <p:cNvSpPr>
            <a:spLocks noGrp="1"/>
          </p:cNvSpPr>
          <p:nvPr>
            <p:ph type="ftr" sz="quarter" idx="11"/>
          </p:nvPr>
        </p:nvSpPr>
        <p:spPr/>
        <p:txBody>
          <a:bodyPr/>
          <a:lstStyle/>
          <a:p>
            <a:endParaRPr lang="en-IL" dirty="0"/>
          </a:p>
        </p:txBody>
      </p:sp>
      <p:sp>
        <p:nvSpPr>
          <p:cNvPr id="6" name="Slide Number Placeholder 5">
            <a:extLst>
              <a:ext uri="{FF2B5EF4-FFF2-40B4-BE49-F238E27FC236}">
                <a16:creationId xmlns:a16="http://schemas.microsoft.com/office/drawing/2014/main" id="{ED4B73FA-C0BF-3E86-B5E9-F5BD02DBDB66}"/>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128822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DAF9A-94D8-927D-2F46-327F7DC51A4B}"/>
              </a:ext>
            </a:extLst>
          </p:cNvPr>
          <p:cNvSpPr>
            <a:spLocks noGrp="1"/>
          </p:cNvSpPr>
          <p:nvPr>
            <p:ph type="title"/>
          </p:nvPr>
        </p:nvSpPr>
        <p:spPr/>
        <p:txBody>
          <a:bodyPr/>
          <a:lstStyle/>
          <a:p>
            <a:r>
              <a:rPr lang="en-GB"/>
              <a:t>Click to edit Master title style</a:t>
            </a:r>
            <a:endParaRPr lang="en-IL"/>
          </a:p>
        </p:txBody>
      </p:sp>
      <p:sp>
        <p:nvSpPr>
          <p:cNvPr id="3" name="Content Placeholder 2">
            <a:extLst>
              <a:ext uri="{FF2B5EF4-FFF2-40B4-BE49-F238E27FC236}">
                <a16:creationId xmlns:a16="http://schemas.microsoft.com/office/drawing/2014/main" id="{2B20C6C4-38C7-2EF9-8206-2AA3D94406A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L"/>
          </a:p>
        </p:txBody>
      </p:sp>
      <p:sp>
        <p:nvSpPr>
          <p:cNvPr id="4" name="Date Placeholder 3">
            <a:extLst>
              <a:ext uri="{FF2B5EF4-FFF2-40B4-BE49-F238E27FC236}">
                <a16:creationId xmlns:a16="http://schemas.microsoft.com/office/drawing/2014/main" id="{EBEEA7C3-589F-7942-4A0A-CF9F0BD15D8B}"/>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5" name="Footer Placeholder 4">
            <a:extLst>
              <a:ext uri="{FF2B5EF4-FFF2-40B4-BE49-F238E27FC236}">
                <a16:creationId xmlns:a16="http://schemas.microsoft.com/office/drawing/2014/main" id="{7FB7A675-BB33-16BD-FC2C-8E629BB01FCB}"/>
              </a:ext>
            </a:extLst>
          </p:cNvPr>
          <p:cNvSpPr>
            <a:spLocks noGrp="1"/>
          </p:cNvSpPr>
          <p:nvPr>
            <p:ph type="ftr" sz="quarter" idx="11"/>
          </p:nvPr>
        </p:nvSpPr>
        <p:spPr/>
        <p:txBody>
          <a:bodyPr/>
          <a:lstStyle/>
          <a:p>
            <a:endParaRPr lang="en-IL" dirty="0"/>
          </a:p>
        </p:txBody>
      </p:sp>
      <p:sp>
        <p:nvSpPr>
          <p:cNvPr id="6" name="Slide Number Placeholder 5">
            <a:extLst>
              <a:ext uri="{FF2B5EF4-FFF2-40B4-BE49-F238E27FC236}">
                <a16:creationId xmlns:a16="http://schemas.microsoft.com/office/drawing/2014/main" id="{AB9C0BE0-234E-B419-D242-3D0C14DEEE5A}"/>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3716567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396D7-F5FD-FC70-BB40-05FBA28162D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IL"/>
          </a:p>
        </p:txBody>
      </p:sp>
      <p:sp>
        <p:nvSpPr>
          <p:cNvPr id="3" name="Text Placeholder 2">
            <a:extLst>
              <a:ext uri="{FF2B5EF4-FFF2-40B4-BE49-F238E27FC236}">
                <a16:creationId xmlns:a16="http://schemas.microsoft.com/office/drawing/2014/main" id="{754BE0B0-119E-60DD-CEB7-C1493C164F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86656EB-EEAA-8A55-9A37-626DB29EBB53}"/>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5" name="Footer Placeholder 4">
            <a:extLst>
              <a:ext uri="{FF2B5EF4-FFF2-40B4-BE49-F238E27FC236}">
                <a16:creationId xmlns:a16="http://schemas.microsoft.com/office/drawing/2014/main" id="{5AF967CB-2A65-02DB-ACA5-A41F1AFF18F0}"/>
              </a:ext>
            </a:extLst>
          </p:cNvPr>
          <p:cNvSpPr>
            <a:spLocks noGrp="1"/>
          </p:cNvSpPr>
          <p:nvPr>
            <p:ph type="ftr" sz="quarter" idx="11"/>
          </p:nvPr>
        </p:nvSpPr>
        <p:spPr/>
        <p:txBody>
          <a:bodyPr/>
          <a:lstStyle/>
          <a:p>
            <a:endParaRPr lang="en-IL" dirty="0"/>
          </a:p>
        </p:txBody>
      </p:sp>
      <p:sp>
        <p:nvSpPr>
          <p:cNvPr id="6" name="Slide Number Placeholder 5">
            <a:extLst>
              <a:ext uri="{FF2B5EF4-FFF2-40B4-BE49-F238E27FC236}">
                <a16:creationId xmlns:a16="http://schemas.microsoft.com/office/drawing/2014/main" id="{42F59288-632F-B1E6-A1B1-4EF0B2392247}"/>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2639664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F27A4-8EC1-3892-933E-A11D2C422408}"/>
              </a:ext>
            </a:extLst>
          </p:cNvPr>
          <p:cNvSpPr>
            <a:spLocks noGrp="1"/>
          </p:cNvSpPr>
          <p:nvPr>
            <p:ph type="title"/>
          </p:nvPr>
        </p:nvSpPr>
        <p:spPr/>
        <p:txBody>
          <a:bodyPr/>
          <a:lstStyle/>
          <a:p>
            <a:r>
              <a:rPr lang="en-GB"/>
              <a:t>Click to edit Master title style</a:t>
            </a:r>
            <a:endParaRPr lang="en-IL"/>
          </a:p>
        </p:txBody>
      </p:sp>
      <p:sp>
        <p:nvSpPr>
          <p:cNvPr id="3" name="Content Placeholder 2">
            <a:extLst>
              <a:ext uri="{FF2B5EF4-FFF2-40B4-BE49-F238E27FC236}">
                <a16:creationId xmlns:a16="http://schemas.microsoft.com/office/drawing/2014/main" id="{8CD821A2-6F2B-01BE-73F7-43370C1252D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L"/>
          </a:p>
        </p:txBody>
      </p:sp>
      <p:sp>
        <p:nvSpPr>
          <p:cNvPr id="4" name="Content Placeholder 3">
            <a:extLst>
              <a:ext uri="{FF2B5EF4-FFF2-40B4-BE49-F238E27FC236}">
                <a16:creationId xmlns:a16="http://schemas.microsoft.com/office/drawing/2014/main" id="{EDD851DA-D40E-C93A-E667-B703DC72D11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L"/>
          </a:p>
        </p:txBody>
      </p:sp>
      <p:sp>
        <p:nvSpPr>
          <p:cNvPr id="5" name="Date Placeholder 4">
            <a:extLst>
              <a:ext uri="{FF2B5EF4-FFF2-40B4-BE49-F238E27FC236}">
                <a16:creationId xmlns:a16="http://schemas.microsoft.com/office/drawing/2014/main" id="{CC26DACF-5F1D-7C92-1007-8130DC99A7CC}"/>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6" name="Footer Placeholder 5">
            <a:extLst>
              <a:ext uri="{FF2B5EF4-FFF2-40B4-BE49-F238E27FC236}">
                <a16:creationId xmlns:a16="http://schemas.microsoft.com/office/drawing/2014/main" id="{97222691-89A9-FAF0-6FFB-5539C4024AFD}"/>
              </a:ext>
            </a:extLst>
          </p:cNvPr>
          <p:cNvSpPr>
            <a:spLocks noGrp="1"/>
          </p:cNvSpPr>
          <p:nvPr>
            <p:ph type="ftr" sz="quarter" idx="11"/>
          </p:nvPr>
        </p:nvSpPr>
        <p:spPr/>
        <p:txBody>
          <a:bodyPr/>
          <a:lstStyle/>
          <a:p>
            <a:endParaRPr lang="en-IL" dirty="0"/>
          </a:p>
        </p:txBody>
      </p:sp>
      <p:sp>
        <p:nvSpPr>
          <p:cNvPr id="7" name="Slide Number Placeholder 6">
            <a:extLst>
              <a:ext uri="{FF2B5EF4-FFF2-40B4-BE49-F238E27FC236}">
                <a16:creationId xmlns:a16="http://schemas.microsoft.com/office/drawing/2014/main" id="{08EF713B-7356-7C14-9124-64BD78F6FBC3}"/>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2322538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B3DB6-D6AE-3F48-956E-147881D59E1D}"/>
              </a:ext>
            </a:extLst>
          </p:cNvPr>
          <p:cNvSpPr>
            <a:spLocks noGrp="1"/>
          </p:cNvSpPr>
          <p:nvPr>
            <p:ph type="title"/>
          </p:nvPr>
        </p:nvSpPr>
        <p:spPr>
          <a:xfrm>
            <a:off x="839788" y="365125"/>
            <a:ext cx="10515600" cy="1325563"/>
          </a:xfrm>
        </p:spPr>
        <p:txBody>
          <a:bodyPr/>
          <a:lstStyle/>
          <a:p>
            <a:r>
              <a:rPr lang="en-GB"/>
              <a:t>Click to edit Master title style</a:t>
            </a:r>
            <a:endParaRPr lang="en-IL"/>
          </a:p>
        </p:txBody>
      </p:sp>
      <p:sp>
        <p:nvSpPr>
          <p:cNvPr id="3" name="Text Placeholder 2">
            <a:extLst>
              <a:ext uri="{FF2B5EF4-FFF2-40B4-BE49-F238E27FC236}">
                <a16:creationId xmlns:a16="http://schemas.microsoft.com/office/drawing/2014/main" id="{00E61C46-2752-1881-7E0D-916154C48D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8DEE61E6-B225-76F5-A5CB-4A4035D591E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L"/>
          </a:p>
        </p:txBody>
      </p:sp>
      <p:sp>
        <p:nvSpPr>
          <p:cNvPr id="5" name="Text Placeholder 4">
            <a:extLst>
              <a:ext uri="{FF2B5EF4-FFF2-40B4-BE49-F238E27FC236}">
                <a16:creationId xmlns:a16="http://schemas.microsoft.com/office/drawing/2014/main" id="{5603CCA0-9266-A753-DFDB-E71B7FC8DDA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FC7983D-9A40-F8BC-0A8F-6211A35D897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L"/>
          </a:p>
        </p:txBody>
      </p:sp>
      <p:sp>
        <p:nvSpPr>
          <p:cNvPr id="7" name="Date Placeholder 6">
            <a:extLst>
              <a:ext uri="{FF2B5EF4-FFF2-40B4-BE49-F238E27FC236}">
                <a16:creationId xmlns:a16="http://schemas.microsoft.com/office/drawing/2014/main" id="{8634A137-C6AC-DDEF-039E-700BB89D89B0}"/>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8" name="Footer Placeholder 7">
            <a:extLst>
              <a:ext uri="{FF2B5EF4-FFF2-40B4-BE49-F238E27FC236}">
                <a16:creationId xmlns:a16="http://schemas.microsoft.com/office/drawing/2014/main" id="{C63943CA-5E66-1DD8-14D1-6E9CDBEE2208}"/>
              </a:ext>
            </a:extLst>
          </p:cNvPr>
          <p:cNvSpPr>
            <a:spLocks noGrp="1"/>
          </p:cNvSpPr>
          <p:nvPr>
            <p:ph type="ftr" sz="quarter" idx="11"/>
          </p:nvPr>
        </p:nvSpPr>
        <p:spPr/>
        <p:txBody>
          <a:bodyPr/>
          <a:lstStyle/>
          <a:p>
            <a:endParaRPr lang="en-IL" dirty="0"/>
          </a:p>
        </p:txBody>
      </p:sp>
      <p:sp>
        <p:nvSpPr>
          <p:cNvPr id="9" name="Slide Number Placeholder 8">
            <a:extLst>
              <a:ext uri="{FF2B5EF4-FFF2-40B4-BE49-F238E27FC236}">
                <a16:creationId xmlns:a16="http://schemas.microsoft.com/office/drawing/2014/main" id="{BA0DB650-7E31-B0DB-D067-2655F4B9AF0D}"/>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3169574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E6112-FE5E-7C36-88E5-C970D6E1F2F8}"/>
              </a:ext>
            </a:extLst>
          </p:cNvPr>
          <p:cNvSpPr>
            <a:spLocks noGrp="1"/>
          </p:cNvSpPr>
          <p:nvPr>
            <p:ph type="title"/>
          </p:nvPr>
        </p:nvSpPr>
        <p:spPr/>
        <p:txBody>
          <a:bodyPr/>
          <a:lstStyle/>
          <a:p>
            <a:r>
              <a:rPr lang="en-GB"/>
              <a:t>Click to edit Master title style</a:t>
            </a:r>
            <a:endParaRPr lang="en-IL"/>
          </a:p>
        </p:txBody>
      </p:sp>
      <p:sp>
        <p:nvSpPr>
          <p:cNvPr id="3" name="Date Placeholder 2">
            <a:extLst>
              <a:ext uri="{FF2B5EF4-FFF2-40B4-BE49-F238E27FC236}">
                <a16:creationId xmlns:a16="http://schemas.microsoft.com/office/drawing/2014/main" id="{6E475434-DD23-9CD7-5419-295F26391302}"/>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4" name="Footer Placeholder 3">
            <a:extLst>
              <a:ext uri="{FF2B5EF4-FFF2-40B4-BE49-F238E27FC236}">
                <a16:creationId xmlns:a16="http://schemas.microsoft.com/office/drawing/2014/main" id="{CE39C22B-E8F0-AC51-BCBE-01A8588AA662}"/>
              </a:ext>
            </a:extLst>
          </p:cNvPr>
          <p:cNvSpPr>
            <a:spLocks noGrp="1"/>
          </p:cNvSpPr>
          <p:nvPr>
            <p:ph type="ftr" sz="quarter" idx="11"/>
          </p:nvPr>
        </p:nvSpPr>
        <p:spPr/>
        <p:txBody>
          <a:bodyPr/>
          <a:lstStyle/>
          <a:p>
            <a:endParaRPr lang="en-IL" dirty="0"/>
          </a:p>
        </p:txBody>
      </p:sp>
      <p:sp>
        <p:nvSpPr>
          <p:cNvPr id="5" name="Slide Number Placeholder 4">
            <a:extLst>
              <a:ext uri="{FF2B5EF4-FFF2-40B4-BE49-F238E27FC236}">
                <a16:creationId xmlns:a16="http://schemas.microsoft.com/office/drawing/2014/main" id="{3A347C60-1FA8-6587-7FCE-3E5169F7507B}"/>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591068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778668-C14F-025A-2DDA-0F3749AAD5E1}"/>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3" name="Footer Placeholder 2">
            <a:extLst>
              <a:ext uri="{FF2B5EF4-FFF2-40B4-BE49-F238E27FC236}">
                <a16:creationId xmlns:a16="http://schemas.microsoft.com/office/drawing/2014/main" id="{65263B8D-A8D9-54F3-AD32-C14864BC102E}"/>
              </a:ext>
            </a:extLst>
          </p:cNvPr>
          <p:cNvSpPr>
            <a:spLocks noGrp="1"/>
          </p:cNvSpPr>
          <p:nvPr>
            <p:ph type="ftr" sz="quarter" idx="11"/>
          </p:nvPr>
        </p:nvSpPr>
        <p:spPr/>
        <p:txBody>
          <a:bodyPr/>
          <a:lstStyle/>
          <a:p>
            <a:endParaRPr lang="en-IL" dirty="0"/>
          </a:p>
        </p:txBody>
      </p:sp>
      <p:sp>
        <p:nvSpPr>
          <p:cNvPr id="4" name="Slide Number Placeholder 3">
            <a:extLst>
              <a:ext uri="{FF2B5EF4-FFF2-40B4-BE49-F238E27FC236}">
                <a16:creationId xmlns:a16="http://schemas.microsoft.com/office/drawing/2014/main" id="{944EC244-97F3-4339-DEC6-79D1A44E5CB5}"/>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21555826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6F810-1F58-7224-C540-9038592D2CA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L"/>
          </a:p>
        </p:txBody>
      </p:sp>
      <p:sp>
        <p:nvSpPr>
          <p:cNvPr id="3" name="Content Placeholder 2">
            <a:extLst>
              <a:ext uri="{FF2B5EF4-FFF2-40B4-BE49-F238E27FC236}">
                <a16:creationId xmlns:a16="http://schemas.microsoft.com/office/drawing/2014/main" id="{3FD94C13-A58E-3996-7FF8-DB586208E0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L"/>
          </a:p>
        </p:txBody>
      </p:sp>
      <p:sp>
        <p:nvSpPr>
          <p:cNvPr id="4" name="Text Placeholder 3">
            <a:extLst>
              <a:ext uri="{FF2B5EF4-FFF2-40B4-BE49-F238E27FC236}">
                <a16:creationId xmlns:a16="http://schemas.microsoft.com/office/drawing/2014/main" id="{536437AF-22D6-1F9D-26CC-0F62F28A30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BB74283-8E3F-21AA-F2C6-3DCCE5108160}"/>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6" name="Footer Placeholder 5">
            <a:extLst>
              <a:ext uri="{FF2B5EF4-FFF2-40B4-BE49-F238E27FC236}">
                <a16:creationId xmlns:a16="http://schemas.microsoft.com/office/drawing/2014/main" id="{B3519620-30A3-37B1-C77A-CC3C21CEC5CA}"/>
              </a:ext>
            </a:extLst>
          </p:cNvPr>
          <p:cNvSpPr>
            <a:spLocks noGrp="1"/>
          </p:cNvSpPr>
          <p:nvPr>
            <p:ph type="ftr" sz="quarter" idx="11"/>
          </p:nvPr>
        </p:nvSpPr>
        <p:spPr/>
        <p:txBody>
          <a:bodyPr/>
          <a:lstStyle/>
          <a:p>
            <a:endParaRPr lang="en-IL" dirty="0"/>
          </a:p>
        </p:txBody>
      </p:sp>
      <p:sp>
        <p:nvSpPr>
          <p:cNvPr id="7" name="Slide Number Placeholder 6">
            <a:extLst>
              <a:ext uri="{FF2B5EF4-FFF2-40B4-BE49-F238E27FC236}">
                <a16:creationId xmlns:a16="http://schemas.microsoft.com/office/drawing/2014/main" id="{D3CC978B-11C2-DF25-3C70-439F6F8AFEA1}"/>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1706659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9C25B-10AF-5D92-25F3-59DEE9794E4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L"/>
          </a:p>
        </p:txBody>
      </p:sp>
      <p:sp>
        <p:nvSpPr>
          <p:cNvPr id="3" name="Picture Placeholder 2">
            <a:extLst>
              <a:ext uri="{FF2B5EF4-FFF2-40B4-BE49-F238E27FC236}">
                <a16:creationId xmlns:a16="http://schemas.microsoft.com/office/drawing/2014/main" id="{23D06A33-5535-E618-0B3B-92238E7A00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dirty="0"/>
          </a:p>
        </p:txBody>
      </p:sp>
      <p:sp>
        <p:nvSpPr>
          <p:cNvPr id="4" name="Text Placeholder 3">
            <a:extLst>
              <a:ext uri="{FF2B5EF4-FFF2-40B4-BE49-F238E27FC236}">
                <a16:creationId xmlns:a16="http://schemas.microsoft.com/office/drawing/2014/main" id="{23F00F80-7557-6C65-E0F9-950B15BB4F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FBF9591-179C-45EF-A2DB-BFCE3A2898CB}"/>
              </a:ext>
            </a:extLst>
          </p:cNvPr>
          <p:cNvSpPr>
            <a:spLocks noGrp="1"/>
          </p:cNvSpPr>
          <p:nvPr>
            <p:ph type="dt" sz="half" idx="10"/>
          </p:nvPr>
        </p:nvSpPr>
        <p:spPr/>
        <p:txBody>
          <a:bodyPr/>
          <a:lstStyle/>
          <a:p>
            <a:fld id="{E4FC4154-D8C8-44F3-BECF-5402C1B1FBB8}" type="datetimeFigureOut">
              <a:rPr lang="en-IL" smtClean="0"/>
              <a:t>29/06/2025</a:t>
            </a:fld>
            <a:endParaRPr lang="en-IL" dirty="0"/>
          </a:p>
        </p:txBody>
      </p:sp>
      <p:sp>
        <p:nvSpPr>
          <p:cNvPr id="6" name="Footer Placeholder 5">
            <a:extLst>
              <a:ext uri="{FF2B5EF4-FFF2-40B4-BE49-F238E27FC236}">
                <a16:creationId xmlns:a16="http://schemas.microsoft.com/office/drawing/2014/main" id="{FDF141B5-6AF6-E29A-FE96-1EC015F8E2E2}"/>
              </a:ext>
            </a:extLst>
          </p:cNvPr>
          <p:cNvSpPr>
            <a:spLocks noGrp="1"/>
          </p:cNvSpPr>
          <p:nvPr>
            <p:ph type="ftr" sz="quarter" idx="11"/>
          </p:nvPr>
        </p:nvSpPr>
        <p:spPr/>
        <p:txBody>
          <a:bodyPr/>
          <a:lstStyle/>
          <a:p>
            <a:endParaRPr lang="en-IL" dirty="0"/>
          </a:p>
        </p:txBody>
      </p:sp>
      <p:sp>
        <p:nvSpPr>
          <p:cNvPr id="7" name="Slide Number Placeholder 6">
            <a:extLst>
              <a:ext uri="{FF2B5EF4-FFF2-40B4-BE49-F238E27FC236}">
                <a16:creationId xmlns:a16="http://schemas.microsoft.com/office/drawing/2014/main" id="{7C880ADF-8630-0C8D-33B5-2A1925E272D8}"/>
              </a:ext>
            </a:extLst>
          </p:cNvPr>
          <p:cNvSpPr>
            <a:spLocks noGrp="1"/>
          </p:cNvSpPr>
          <p:nvPr>
            <p:ph type="sldNum" sz="quarter" idx="12"/>
          </p:nvPr>
        </p:nvSpPr>
        <p:spPr/>
        <p:txBody>
          <a:bodyPr/>
          <a:lstStyle/>
          <a:p>
            <a:fld id="{C38CE52D-C1AE-4F5D-98DD-8C8B57D407C2}" type="slidenum">
              <a:rPr lang="en-IL" smtClean="0"/>
              <a:t>‹#›</a:t>
            </a:fld>
            <a:endParaRPr lang="en-IL" dirty="0"/>
          </a:p>
        </p:txBody>
      </p:sp>
    </p:spTree>
    <p:extLst>
      <p:ext uri="{BB962C8B-B14F-4D97-AF65-F5344CB8AC3E}">
        <p14:creationId xmlns:p14="http://schemas.microsoft.com/office/powerpoint/2010/main" val="2320750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82949"/>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994B52-7731-567C-9D93-E112701C12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IL"/>
          </a:p>
        </p:txBody>
      </p:sp>
      <p:sp>
        <p:nvSpPr>
          <p:cNvPr id="3" name="Text Placeholder 2">
            <a:extLst>
              <a:ext uri="{FF2B5EF4-FFF2-40B4-BE49-F238E27FC236}">
                <a16:creationId xmlns:a16="http://schemas.microsoft.com/office/drawing/2014/main" id="{6899EB9E-29AC-BF27-2E47-08DB6DFDA2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L"/>
          </a:p>
        </p:txBody>
      </p:sp>
      <p:sp>
        <p:nvSpPr>
          <p:cNvPr id="4" name="Date Placeholder 3">
            <a:extLst>
              <a:ext uri="{FF2B5EF4-FFF2-40B4-BE49-F238E27FC236}">
                <a16:creationId xmlns:a16="http://schemas.microsoft.com/office/drawing/2014/main" id="{E32EE30C-588B-CDC4-0A4B-7C8E4B81B8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FC4154-D8C8-44F3-BECF-5402C1B1FBB8}" type="datetimeFigureOut">
              <a:rPr lang="en-IL" smtClean="0"/>
              <a:t>29/06/2025</a:t>
            </a:fld>
            <a:endParaRPr lang="en-IL" dirty="0"/>
          </a:p>
        </p:txBody>
      </p:sp>
      <p:sp>
        <p:nvSpPr>
          <p:cNvPr id="5" name="Footer Placeholder 4">
            <a:extLst>
              <a:ext uri="{FF2B5EF4-FFF2-40B4-BE49-F238E27FC236}">
                <a16:creationId xmlns:a16="http://schemas.microsoft.com/office/drawing/2014/main" id="{E02E6300-8B21-7A8E-964B-A72915BFF3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dirty="0"/>
          </a:p>
        </p:txBody>
      </p:sp>
      <p:sp>
        <p:nvSpPr>
          <p:cNvPr id="6" name="Slide Number Placeholder 5">
            <a:extLst>
              <a:ext uri="{FF2B5EF4-FFF2-40B4-BE49-F238E27FC236}">
                <a16:creationId xmlns:a16="http://schemas.microsoft.com/office/drawing/2014/main" id="{59D79886-1A95-413E-4CB4-FB9062A907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8CE52D-C1AE-4F5D-98DD-8C8B57D407C2}" type="slidenum">
              <a:rPr lang="en-IL" smtClean="0"/>
              <a:t>‹#›</a:t>
            </a:fld>
            <a:endParaRPr lang="en-IL" dirty="0"/>
          </a:p>
        </p:txBody>
      </p:sp>
    </p:spTree>
    <p:extLst>
      <p:ext uri="{BB962C8B-B14F-4D97-AF65-F5344CB8AC3E}">
        <p14:creationId xmlns:p14="http://schemas.microsoft.com/office/powerpoint/2010/main" val="19924998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zhuanlan.zhihu.com/p/97101091"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hyperlink" Target="https://igmmimaging.com/bioimageanalysis/software/ilastik/"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ww.ilastik.org/documentation/pixelclassification/pixelclassification"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tmp"/><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igmmimaging.com/bioimageanalysis/software/ilastik/" TargetMode="External"/><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forum.image.sc/" TargetMode="External"/><Relationship Id="rId4" Type="http://schemas.openxmlformats.org/officeDocument/2006/relationships/hyperlink" Target="http://www.ilastik.org/"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igmmimaging.com/bioimageanalysis/software/ilastik/" TargetMode="External"/><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hyperlink" Target="https://igmmimaging.com/bioimageanalysis/software/ilastik/" TargetMode="External"/><Relationship Id="rId5" Type="http://schemas.openxmlformats.org/officeDocument/2006/relationships/image" Target="../media/image2.png"/><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Pyramid_(image_processing)"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33B68"/>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collage of different colored cells&#10;&#10;Description automatically generated">
            <a:extLst>
              <a:ext uri="{FF2B5EF4-FFF2-40B4-BE49-F238E27FC236}">
                <a16:creationId xmlns:a16="http://schemas.microsoft.com/office/drawing/2014/main" id="{D43665B5-B900-DB78-3F39-049ECA540C42}"/>
              </a:ext>
            </a:extLst>
          </p:cNvPr>
          <p:cNvPicPr>
            <a:picLocks noChangeAspect="1"/>
          </p:cNvPicPr>
          <p:nvPr/>
        </p:nvPicPr>
        <p:blipFill rotWithShape="1">
          <a:blip r:embed="rId2">
            <a:alphaModFix amt="40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5219" r="1" b="3422"/>
          <a:stretch/>
        </p:blipFill>
        <p:spPr>
          <a:xfrm>
            <a:off x="-170" y="10"/>
            <a:ext cx="8450317" cy="6857990"/>
          </a:xfrm>
          <a:prstGeom prst="rect">
            <a:avLst/>
          </a:prstGeom>
        </p:spPr>
      </p:pic>
      <p:sp>
        <p:nvSpPr>
          <p:cNvPr id="2" name="Title 1">
            <a:extLst>
              <a:ext uri="{FF2B5EF4-FFF2-40B4-BE49-F238E27FC236}">
                <a16:creationId xmlns:a16="http://schemas.microsoft.com/office/drawing/2014/main" id="{57476731-71CE-421C-4F4A-CD687216E1CD}"/>
              </a:ext>
            </a:extLst>
          </p:cNvPr>
          <p:cNvSpPr>
            <a:spLocks noGrp="1"/>
          </p:cNvSpPr>
          <p:nvPr>
            <p:ph type="ctrTitle"/>
          </p:nvPr>
        </p:nvSpPr>
        <p:spPr>
          <a:xfrm>
            <a:off x="643468" y="643467"/>
            <a:ext cx="4620584" cy="4567137"/>
          </a:xfrm>
        </p:spPr>
        <p:txBody>
          <a:bodyPr>
            <a:normAutofit/>
          </a:bodyPr>
          <a:lstStyle/>
          <a:p>
            <a:pPr algn="l"/>
            <a:r>
              <a:rPr lang="en-US" sz="4400" b="1" dirty="0">
                <a:solidFill>
                  <a:srgbClr val="FFFFFF"/>
                </a:solidFill>
                <a:effectLst>
                  <a:outerShdw blurRad="38100" dist="38100" dir="2700000" algn="tl">
                    <a:srgbClr val="000000">
                      <a:alpha val="43137"/>
                    </a:srgbClr>
                  </a:outerShdw>
                </a:effectLst>
              </a:rPr>
              <a:t>Ilastik – The Interactive Learning And Segmentation Toolkit</a:t>
            </a:r>
            <a:endParaRPr lang="en-IL" sz="4400" b="1" dirty="0">
              <a:solidFill>
                <a:srgbClr val="FFFFFF"/>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2036F6F4-E5AD-63BA-853E-4FA2C43C2B14}"/>
              </a:ext>
            </a:extLst>
          </p:cNvPr>
          <p:cNvSpPr>
            <a:spLocks noGrp="1"/>
          </p:cNvSpPr>
          <p:nvPr>
            <p:ph type="subTitle" idx="1"/>
          </p:nvPr>
        </p:nvSpPr>
        <p:spPr>
          <a:xfrm>
            <a:off x="643467" y="5277684"/>
            <a:ext cx="4620584" cy="775494"/>
          </a:xfrm>
        </p:spPr>
        <p:txBody>
          <a:bodyPr>
            <a:normAutofit/>
          </a:bodyPr>
          <a:lstStyle/>
          <a:p>
            <a:pPr algn="l"/>
            <a:r>
              <a:rPr lang="en-US" sz="2200" b="1" dirty="0">
                <a:solidFill>
                  <a:srgbClr val="FFFFFF"/>
                </a:solidFill>
                <a:effectLst>
                  <a:outerShdw blurRad="38100" dist="38100" dir="2700000" algn="tl">
                    <a:srgbClr val="000000">
                      <a:alpha val="43137"/>
                    </a:srgbClr>
                  </a:outerShdw>
                </a:effectLst>
              </a:rPr>
              <a:t>From Pixel Classification To Boundary-based Segmentation Of 3D Volumes</a:t>
            </a:r>
            <a:endParaRPr lang="en-IL" sz="2200" b="1" dirty="0">
              <a:solidFill>
                <a:srgbClr val="FFFFFF"/>
              </a:solidFill>
              <a:effectLst>
                <a:outerShdw blurRad="38100" dist="38100" dir="2700000" algn="tl">
                  <a:srgbClr val="000000">
                    <a:alpha val="43137"/>
                  </a:srgbClr>
                </a:outerShdw>
              </a:effectLst>
            </a:endParaRPr>
          </a:p>
        </p:txBody>
      </p:sp>
      <p:pic>
        <p:nvPicPr>
          <p:cNvPr id="9" name="Picture 8" descr="A hand holding a paint brush&#10;&#10;Description automatically generated">
            <a:extLst>
              <a:ext uri="{FF2B5EF4-FFF2-40B4-BE49-F238E27FC236}">
                <a16:creationId xmlns:a16="http://schemas.microsoft.com/office/drawing/2014/main" id="{7FF2B75B-4CC0-8DE9-EB13-8619E7A26026}"/>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8778868" y="1888403"/>
            <a:ext cx="3081193" cy="3081193"/>
          </a:xfrm>
          <a:prstGeom prst="rect">
            <a:avLst/>
          </a:prstGeom>
        </p:spPr>
      </p:pic>
    </p:spTree>
    <p:extLst>
      <p:ext uri="{BB962C8B-B14F-4D97-AF65-F5344CB8AC3E}">
        <p14:creationId xmlns:p14="http://schemas.microsoft.com/office/powerpoint/2010/main" val="2410404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DEE740A-8188-F290-71C6-6EAAE5E2CB6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6987"/>
            <a:ext cx="12192000" cy="6841013"/>
          </a:xfrm>
          <a:prstGeom prst="rect">
            <a:avLst/>
          </a:prstGeom>
        </p:spPr>
      </p:pic>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2192000" cy="1325563"/>
          </a:xfrm>
        </p:spPr>
        <p:txBody>
          <a:bodyPr>
            <a:normAutofit/>
          </a:bodyPr>
          <a:lstStyle/>
          <a:p>
            <a:r>
              <a:rPr lang="en-US" b="1" dirty="0">
                <a:solidFill>
                  <a:schemeClr val="bg1"/>
                </a:solidFill>
                <a:effectLst>
                  <a:outerShdw blurRad="38100" dist="38100" dir="2700000" algn="tl">
                    <a:srgbClr val="000000">
                      <a:alpha val="43137"/>
                    </a:srgbClr>
                  </a:outerShdw>
                </a:effectLst>
              </a:rPr>
              <a:t> Random Forest in Ilastik – In short</a:t>
            </a:r>
            <a:endParaRPr lang="en-IL"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643D12F9-9EAE-5D5C-A233-EBB690C00EDE}"/>
              </a:ext>
            </a:extLst>
          </p:cNvPr>
          <p:cNvSpPr txBox="1"/>
          <p:nvPr/>
        </p:nvSpPr>
        <p:spPr>
          <a:xfrm>
            <a:off x="100584" y="1288319"/>
            <a:ext cx="12091416" cy="5355312"/>
          </a:xfrm>
          <a:prstGeom prst="rect">
            <a:avLst/>
          </a:prstGeom>
          <a:noFill/>
        </p:spPr>
        <p:txBody>
          <a:bodyPr wrap="square">
            <a:spAutoFit/>
          </a:bodyPr>
          <a:lstStyle/>
          <a:p>
            <a:pPr algn="just"/>
            <a:r>
              <a:rPr lang="en-US" dirty="0">
                <a:solidFill>
                  <a:schemeClr val="bg1"/>
                </a:solidFill>
                <a:effectLst>
                  <a:outerShdw blurRad="38100" dist="38100" dir="2700000" algn="tl">
                    <a:srgbClr val="000000">
                      <a:alpha val="43137"/>
                    </a:srgbClr>
                  </a:outerShdw>
                </a:effectLst>
              </a:rPr>
              <a:t>Random Forest is a supervised learning algorithm that can be used for both classification and regression tasks. It operates by constructing multiple decision trees during training and outputting the class that is the mode of the classes from individual trees (classification) or mean prediction of the individual trees (regression).</a:t>
            </a:r>
          </a:p>
          <a:p>
            <a:pPr algn="just"/>
            <a:endParaRPr lang="en-US" dirty="0">
              <a:solidFill>
                <a:schemeClr val="bg1"/>
              </a:solidFill>
              <a:effectLst>
                <a:outerShdw blurRad="38100" dist="38100" dir="2700000" algn="tl">
                  <a:srgbClr val="000000">
                    <a:alpha val="43137"/>
                  </a:srgbClr>
                </a:outerShdw>
              </a:effectLst>
            </a:endParaRPr>
          </a:p>
          <a:p>
            <a:pPr algn="just"/>
            <a:r>
              <a:rPr lang="en-US" dirty="0">
                <a:solidFill>
                  <a:schemeClr val="bg1"/>
                </a:solidFill>
                <a:effectLst>
                  <a:outerShdw blurRad="38100" dist="38100" dir="2700000" algn="tl">
                    <a:srgbClr val="000000">
                      <a:alpha val="43137"/>
                    </a:srgbClr>
                  </a:outerShdw>
                </a:effectLst>
              </a:rPr>
              <a:t>In ilastik, the Random Forest algorithm is employed particularly in its interactive segmentation and classification workflows. </a:t>
            </a:r>
          </a:p>
          <a:p>
            <a:pPr algn="just"/>
            <a:r>
              <a:rPr lang="en-US" dirty="0">
                <a:solidFill>
                  <a:schemeClr val="bg1"/>
                </a:solidFill>
                <a:effectLst>
                  <a:outerShdw blurRad="38100" dist="38100" dir="2700000" algn="tl">
                    <a:srgbClr val="000000">
                      <a:alpha val="43137"/>
                    </a:srgbClr>
                  </a:outerShdw>
                </a:effectLst>
              </a:rPr>
              <a:t>1. Training:</a:t>
            </a:r>
          </a:p>
          <a:p>
            <a:pPr algn="just"/>
            <a:r>
              <a:rPr lang="en-US" dirty="0">
                <a:solidFill>
                  <a:schemeClr val="bg1"/>
                </a:solidFill>
                <a:effectLst>
                  <a:outerShdw blurRad="38100" dist="38100" dir="2700000" algn="tl">
                    <a:srgbClr val="000000">
                      <a:alpha val="43137"/>
                    </a:srgbClr>
                  </a:outerShdw>
                </a:effectLst>
              </a:rPr>
              <a:t>   - Users provide a set of labeled examples (one or more images) by interactively marking pixels/regions belonging to different classes (e.g., object vs. background), avoid over fitting the classifier by using sparse annotation strategy.</a:t>
            </a:r>
          </a:p>
          <a:p>
            <a:pPr algn="just"/>
            <a:r>
              <a:rPr lang="en-US" dirty="0">
                <a:solidFill>
                  <a:schemeClr val="bg1"/>
                </a:solidFill>
                <a:effectLst>
                  <a:outerShdw blurRad="38100" dist="38100" dir="2700000" algn="tl">
                    <a:srgbClr val="000000">
                      <a:alpha val="43137"/>
                    </a:srgbClr>
                  </a:outerShdw>
                </a:effectLst>
              </a:rPr>
              <a:t>   - Random Forest learns from these labeled examples, “understanding” the patterns that define each class.</a:t>
            </a:r>
          </a:p>
          <a:p>
            <a:pPr algn="just"/>
            <a:endParaRPr lang="en-US" dirty="0">
              <a:solidFill>
                <a:schemeClr val="bg1"/>
              </a:solidFill>
              <a:effectLst>
                <a:outerShdw blurRad="38100" dist="38100" dir="2700000" algn="tl">
                  <a:srgbClr val="000000">
                    <a:alpha val="43137"/>
                  </a:srgbClr>
                </a:outerShdw>
              </a:effectLst>
            </a:endParaRPr>
          </a:p>
          <a:p>
            <a:pPr algn="just"/>
            <a:r>
              <a:rPr lang="en-US" dirty="0">
                <a:solidFill>
                  <a:schemeClr val="bg1"/>
                </a:solidFill>
                <a:effectLst>
                  <a:outerShdw blurRad="38100" dist="38100" dir="2700000" algn="tl">
                    <a:srgbClr val="000000">
                      <a:alpha val="43137"/>
                    </a:srgbClr>
                  </a:outerShdw>
                </a:effectLst>
              </a:rPr>
              <a:t>2. Prediction:</a:t>
            </a:r>
          </a:p>
          <a:p>
            <a:pPr algn="just"/>
            <a:r>
              <a:rPr lang="en-US" dirty="0">
                <a:solidFill>
                  <a:schemeClr val="bg1"/>
                </a:solidFill>
                <a:effectLst>
                  <a:outerShdw blurRad="38100" dist="38100" dir="2700000" algn="tl">
                    <a:srgbClr val="000000">
                      <a:alpha val="43137"/>
                    </a:srgbClr>
                  </a:outerShdw>
                </a:effectLst>
              </a:rPr>
              <a:t>   - Once trained, it can automatically classify the pixels in new, unlabeled images based on the learned patterns.</a:t>
            </a:r>
          </a:p>
          <a:p>
            <a:pPr algn="just"/>
            <a:endParaRPr lang="en-US" dirty="0">
              <a:solidFill>
                <a:schemeClr val="bg1"/>
              </a:solidFill>
              <a:effectLst>
                <a:outerShdw blurRad="38100" dist="38100" dir="2700000" algn="tl">
                  <a:srgbClr val="000000">
                    <a:alpha val="43137"/>
                  </a:srgbClr>
                </a:outerShdw>
              </a:effectLst>
            </a:endParaRPr>
          </a:p>
          <a:p>
            <a:pPr algn="just"/>
            <a:r>
              <a:rPr lang="en-US" dirty="0">
                <a:solidFill>
                  <a:schemeClr val="bg1"/>
                </a:solidFill>
                <a:effectLst>
                  <a:outerShdw blurRad="38100" dist="38100" dir="2700000" algn="tl">
                    <a:srgbClr val="000000">
                      <a:alpha val="43137"/>
                    </a:srgbClr>
                  </a:outerShdw>
                </a:effectLst>
              </a:rPr>
              <a:t>3. Feature Importance:</a:t>
            </a:r>
          </a:p>
          <a:p>
            <a:pPr algn="just"/>
            <a:r>
              <a:rPr lang="en-US" dirty="0">
                <a:solidFill>
                  <a:schemeClr val="bg1"/>
                </a:solidFill>
                <a:effectLst>
                  <a:outerShdw blurRad="38100" dist="38100" dir="2700000" algn="tl">
                    <a:srgbClr val="000000">
                      <a:alpha val="43137"/>
                    </a:srgbClr>
                  </a:outerShdw>
                </a:effectLst>
              </a:rPr>
              <a:t>   - Random Forest also provides insight into which features are most influential in making a classification, </a:t>
            </a:r>
          </a:p>
          <a:p>
            <a:pPr algn="just"/>
            <a:r>
              <a:rPr lang="en-US" dirty="0">
                <a:solidFill>
                  <a:schemeClr val="bg1"/>
                </a:solidFill>
                <a:effectLst>
                  <a:outerShdw blurRad="38100" dist="38100" dir="2700000" algn="tl">
                    <a:srgbClr val="000000">
                      <a:alpha val="43137"/>
                    </a:srgbClr>
                  </a:outerShdw>
                </a:effectLst>
              </a:rPr>
              <a:t>     which can be useful for object detection (</a:t>
            </a:r>
            <a:r>
              <a:rPr lang="en-US" dirty="0">
                <a:solidFill>
                  <a:schemeClr val="bg1"/>
                </a:solidFill>
                <a:effectLst>
                  <a:outerShdw blurRad="38100" dist="38100" dir="2700000" algn="tl">
                    <a:srgbClr val="000000">
                      <a:alpha val="43137"/>
                    </a:srgbClr>
                  </a:outerShdw>
                </a:effectLst>
                <a:hlinkClick r:id="rId4"/>
              </a:rPr>
              <a:t>optional</a:t>
            </a:r>
            <a:r>
              <a:rPr lang="en-US" dirty="0">
                <a:solidFill>
                  <a:schemeClr val="bg1"/>
                </a:solidFill>
                <a:effectLst>
                  <a:outerShdw blurRad="38100" dist="38100" dir="2700000" algn="tl">
                    <a:srgbClr val="000000">
                      <a:alpha val="43137"/>
                    </a:srgbClr>
                  </a:outerShdw>
                </a:effectLst>
              </a:rPr>
              <a:t> - Automatic feature suggestion).</a:t>
            </a:r>
          </a:p>
          <a:p>
            <a:pPr algn="just"/>
            <a:endParaRPr lang="en-US" dirty="0">
              <a:solidFill>
                <a:schemeClr val="bg1"/>
              </a:solidFill>
              <a:effectLst>
                <a:outerShdw blurRad="38100" dist="38100" dir="2700000" algn="tl">
                  <a:srgbClr val="000000">
                    <a:alpha val="43137"/>
                  </a:srgbClr>
                </a:outerShdw>
              </a:effectLst>
            </a:endParaRPr>
          </a:p>
          <a:p>
            <a:pPr algn="just"/>
            <a:r>
              <a:rPr lang="en-US" dirty="0">
                <a:solidFill>
                  <a:schemeClr val="bg1"/>
                </a:solidFill>
                <a:effectLst>
                  <a:outerShdw blurRad="38100" dist="38100" dir="2700000" algn="tl">
                    <a:srgbClr val="000000">
                      <a:alpha val="43137"/>
                    </a:srgbClr>
                  </a:outerShdw>
                </a:effectLst>
              </a:rPr>
              <a:t>4. Iterative Refinement:</a:t>
            </a:r>
          </a:p>
          <a:p>
            <a:pPr algn="just"/>
            <a:r>
              <a:rPr lang="en-US" dirty="0">
                <a:solidFill>
                  <a:schemeClr val="bg1"/>
                </a:solidFill>
                <a:effectLst>
                  <a:outerShdw blurRad="38100" dist="38100" dir="2700000" algn="tl">
                    <a:srgbClr val="000000">
                      <a:alpha val="43137"/>
                    </a:srgbClr>
                  </a:outerShdw>
                </a:effectLst>
              </a:rPr>
              <a:t>   - Users can iteratively refine the model by providing additional labels, making the model more accurate over time.</a:t>
            </a:r>
          </a:p>
        </p:txBody>
      </p:sp>
    </p:spTree>
    <p:extLst>
      <p:ext uri="{BB962C8B-B14F-4D97-AF65-F5344CB8AC3E}">
        <p14:creationId xmlns:p14="http://schemas.microsoft.com/office/powerpoint/2010/main" val="1552000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3. Training a pixel classifier </a:t>
            </a:r>
            <a:endParaRPr lang="en-IL" b="1" dirty="0">
              <a:solidFill>
                <a:schemeClr val="bg1"/>
              </a:solidFill>
              <a:effectLst>
                <a:outerShdw blurRad="38100" dist="38100" dir="2700000" algn="tl">
                  <a:srgbClr val="000000">
                    <a:alpha val="43137"/>
                  </a:srgbClr>
                </a:outerShdw>
              </a:effectLst>
            </a:endParaRPr>
          </a:p>
        </p:txBody>
      </p:sp>
      <p:pic>
        <p:nvPicPr>
          <p:cNvPr id="9" name="Picture 8">
            <a:extLst>
              <a:ext uri="{FF2B5EF4-FFF2-40B4-BE49-F238E27FC236}">
                <a16:creationId xmlns:a16="http://schemas.microsoft.com/office/drawing/2014/main" id="{2A2992D6-4DF8-EF02-326D-E308B85BB518}"/>
              </a:ext>
            </a:extLst>
          </p:cNvPr>
          <p:cNvPicPr>
            <a:picLocks noChangeAspect="1"/>
          </p:cNvPicPr>
          <p:nvPr/>
        </p:nvPicPr>
        <p:blipFill>
          <a:blip r:embed="rId2"/>
          <a:stretch>
            <a:fillRect/>
          </a:stretch>
        </p:blipFill>
        <p:spPr>
          <a:xfrm>
            <a:off x="1060704" y="1215330"/>
            <a:ext cx="10079894" cy="5417942"/>
          </a:xfrm>
          <a:prstGeom prst="rect">
            <a:avLst/>
          </a:prstGeom>
        </p:spPr>
      </p:pic>
      <p:sp>
        <p:nvSpPr>
          <p:cNvPr id="12" name="Rectangle: Rounded Corners 11">
            <a:extLst>
              <a:ext uri="{FF2B5EF4-FFF2-40B4-BE49-F238E27FC236}">
                <a16:creationId xmlns:a16="http://schemas.microsoft.com/office/drawing/2014/main" id="{2EC8C8E3-5AE3-5288-ACF3-3BF089206D78}"/>
              </a:ext>
            </a:extLst>
          </p:cNvPr>
          <p:cNvSpPr/>
          <p:nvPr/>
        </p:nvSpPr>
        <p:spPr>
          <a:xfrm>
            <a:off x="1165369" y="2076454"/>
            <a:ext cx="454134" cy="429180"/>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13" name="Rectangle: Rounded Corners 12">
            <a:extLst>
              <a:ext uri="{FF2B5EF4-FFF2-40B4-BE49-F238E27FC236}">
                <a16:creationId xmlns:a16="http://schemas.microsoft.com/office/drawing/2014/main" id="{2E9C6C7E-D323-32DF-DFBF-8CE158C91C97}"/>
              </a:ext>
            </a:extLst>
          </p:cNvPr>
          <p:cNvSpPr/>
          <p:nvPr/>
        </p:nvSpPr>
        <p:spPr>
          <a:xfrm>
            <a:off x="1156225" y="3673652"/>
            <a:ext cx="1502246" cy="386996"/>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14" name="Rectangle: Rounded Corners 13">
            <a:extLst>
              <a:ext uri="{FF2B5EF4-FFF2-40B4-BE49-F238E27FC236}">
                <a16:creationId xmlns:a16="http://schemas.microsoft.com/office/drawing/2014/main" id="{6437E980-1C64-872D-7810-9FA1FC0B34B6}"/>
              </a:ext>
            </a:extLst>
          </p:cNvPr>
          <p:cNvSpPr/>
          <p:nvPr/>
        </p:nvSpPr>
        <p:spPr>
          <a:xfrm>
            <a:off x="1156225" y="4526588"/>
            <a:ext cx="1502246" cy="246272"/>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15" name="TextBox 14">
            <a:extLst>
              <a:ext uri="{FF2B5EF4-FFF2-40B4-BE49-F238E27FC236}">
                <a16:creationId xmlns:a16="http://schemas.microsoft.com/office/drawing/2014/main" id="{88A89C43-31D0-2F95-5BFE-38A9D54E5883}"/>
              </a:ext>
            </a:extLst>
          </p:cNvPr>
          <p:cNvSpPr txBox="1"/>
          <p:nvPr/>
        </p:nvSpPr>
        <p:spPr>
          <a:xfrm>
            <a:off x="97381" y="2136302"/>
            <a:ext cx="865943" cy="369332"/>
          </a:xfrm>
          <a:prstGeom prst="rect">
            <a:avLst/>
          </a:prstGeom>
          <a:noFill/>
        </p:spPr>
        <p:txBody>
          <a:bodyPr wrap="none" rtlCol="0">
            <a:spAutoFit/>
          </a:bodyPr>
          <a:lstStyle/>
          <a:p>
            <a:r>
              <a:rPr lang="en-US" b="1" dirty="0">
                <a:solidFill>
                  <a:schemeClr val="bg1"/>
                </a:solidFill>
                <a:effectLst>
                  <a:outerShdw blurRad="38100" dist="38100" dir="2700000" algn="tl">
                    <a:srgbClr val="000000">
                      <a:alpha val="43137"/>
                    </a:srgbClr>
                  </a:outerShdw>
                </a:effectLst>
              </a:rPr>
              <a:t>Classes</a:t>
            </a:r>
            <a:endParaRPr lang="en-IL" b="1" dirty="0">
              <a:solidFill>
                <a:schemeClr val="bg1"/>
              </a:solidFill>
              <a:effectLst>
                <a:outerShdw blurRad="38100" dist="38100" dir="2700000" algn="tl">
                  <a:srgbClr val="000000">
                    <a:alpha val="43137"/>
                  </a:srgbClr>
                </a:outerShdw>
              </a:effectLst>
            </a:endParaRPr>
          </a:p>
        </p:txBody>
      </p:sp>
      <p:sp>
        <p:nvSpPr>
          <p:cNvPr id="16" name="TextBox 15">
            <a:extLst>
              <a:ext uri="{FF2B5EF4-FFF2-40B4-BE49-F238E27FC236}">
                <a16:creationId xmlns:a16="http://schemas.microsoft.com/office/drawing/2014/main" id="{D665D00A-82F7-EBE6-4ABD-0807FA9E8BFD}"/>
              </a:ext>
            </a:extLst>
          </p:cNvPr>
          <p:cNvSpPr txBox="1"/>
          <p:nvPr/>
        </p:nvSpPr>
        <p:spPr>
          <a:xfrm>
            <a:off x="190733" y="3673652"/>
            <a:ext cx="672877" cy="369332"/>
          </a:xfrm>
          <a:prstGeom prst="rect">
            <a:avLst/>
          </a:prstGeom>
          <a:noFill/>
        </p:spPr>
        <p:txBody>
          <a:bodyPr wrap="none" rtlCol="0">
            <a:spAutoFit/>
          </a:bodyPr>
          <a:lstStyle/>
          <a:p>
            <a:r>
              <a:rPr lang="en-US" b="1" dirty="0">
                <a:solidFill>
                  <a:schemeClr val="bg1"/>
                </a:solidFill>
                <a:effectLst>
                  <a:outerShdw blurRad="38100" dist="38100" dir="2700000" algn="tl">
                    <a:srgbClr val="000000">
                      <a:alpha val="43137"/>
                    </a:srgbClr>
                  </a:outerShdw>
                </a:effectLst>
              </a:rPr>
              <a:t>Tools</a:t>
            </a:r>
            <a:endParaRPr lang="en-IL" b="1" dirty="0">
              <a:solidFill>
                <a:schemeClr val="bg1"/>
              </a:solidFill>
              <a:effectLst>
                <a:outerShdw blurRad="38100" dist="38100" dir="2700000" algn="tl">
                  <a:srgbClr val="000000">
                    <a:alpha val="43137"/>
                  </a:srgbClr>
                </a:outerShdw>
              </a:effectLst>
            </a:endParaRPr>
          </a:p>
        </p:txBody>
      </p:sp>
      <p:sp>
        <p:nvSpPr>
          <p:cNvPr id="17" name="TextBox 16">
            <a:extLst>
              <a:ext uri="{FF2B5EF4-FFF2-40B4-BE49-F238E27FC236}">
                <a16:creationId xmlns:a16="http://schemas.microsoft.com/office/drawing/2014/main" id="{6B862E06-6960-BD61-D332-61B621391368}"/>
              </a:ext>
            </a:extLst>
          </p:cNvPr>
          <p:cNvSpPr txBox="1"/>
          <p:nvPr/>
        </p:nvSpPr>
        <p:spPr>
          <a:xfrm>
            <a:off x="-41670" y="4495835"/>
            <a:ext cx="1137684" cy="307777"/>
          </a:xfrm>
          <a:prstGeom prst="rect">
            <a:avLst/>
          </a:prstGeom>
          <a:noFill/>
        </p:spPr>
        <p:txBody>
          <a:bodyPr wrap="none" rtlCol="0">
            <a:spAutoFit/>
          </a:bodyPr>
          <a:lstStyle/>
          <a:p>
            <a:r>
              <a:rPr lang="en-US" sz="1400" b="1" dirty="0">
                <a:solidFill>
                  <a:schemeClr val="bg1"/>
                </a:solidFill>
                <a:effectLst>
                  <a:outerShdw blurRad="38100" dist="38100" dir="2700000" algn="tl">
                    <a:srgbClr val="000000">
                      <a:alpha val="43137"/>
                    </a:srgbClr>
                  </a:outerShdw>
                </a:effectLst>
              </a:rPr>
              <a:t>Visualization</a:t>
            </a:r>
            <a:endParaRPr lang="en-IL" sz="14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6444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6FDC914-6C53-65DE-CEB9-CFD5E25A2CFA}"/>
              </a:ext>
            </a:extLst>
          </p:cNvPr>
          <p:cNvPicPr>
            <a:picLocks noChangeAspect="1"/>
          </p:cNvPicPr>
          <p:nvPr/>
        </p:nvPicPr>
        <p:blipFill>
          <a:blip r:embed="rId2"/>
          <a:stretch>
            <a:fillRect/>
          </a:stretch>
        </p:blipFill>
        <p:spPr>
          <a:xfrm>
            <a:off x="676275" y="1022270"/>
            <a:ext cx="10839450" cy="5826204"/>
          </a:xfrm>
          <a:prstGeom prst="rect">
            <a:avLst/>
          </a:prstGeom>
        </p:spPr>
      </p:pic>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 Class Predictions – Hotkey ‘P’</a:t>
            </a:r>
            <a:endParaRPr lang="en-IL" b="1" dirty="0">
              <a:solidFill>
                <a:schemeClr val="bg1"/>
              </a:solidFill>
              <a:effectLst>
                <a:outerShdw blurRad="38100" dist="38100" dir="2700000" algn="tl">
                  <a:srgbClr val="000000">
                    <a:alpha val="43137"/>
                  </a:srgbClr>
                </a:outerShdw>
              </a:effectLst>
            </a:endParaRPr>
          </a:p>
        </p:txBody>
      </p:sp>
      <p:sp>
        <p:nvSpPr>
          <p:cNvPr id="12" name="Rectangle: Rounded Corners 11">
            <a:extLst>
              <a:ext uri="{FF2B5EF4-FFF2-40B4-BE49-F238E27FC236}">
                <a16:creationId xmlns:a16="http://schemas.microsoft.com/office/drawing/2014/main" id="{2EC8C8E3-5AE3-5288-ACF3-3BF089206D78}"/>
              </a:ext>
            </a:extLst>
          </p:cNvPr>
          <p:cNvSpPr/>
          <p:nvPr/>
        </p:nvSpPr>
        <p:spPr>
          <a:xfrm>
            <a:off x="763904" y="1951793"/>
            <a:ext cx="598171" cy="559355"/>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13" name="Rectangle: Rounded Corners 12">
            <a:extLst>
              <a:ext uri="{FF2B5EF4-FFF2-40B4-BE49-F238E27FC236}">
                <a16:creationId xmlns:a16="http://schemas.microsoft.com/office/drawing/2014/main" id="{2E9C6C7E-D323-32DF-DFBF-8CE158C91C97}"/>
              </a:ext>
            </a:extLst>
          </p:cNvPr>
          <p:cNvSpPr/>
          <p:nvPr/>
        </p:nvSpPr>
        <p:spPr>
          <a:xfrm>
            <a:off x="763905" y="3657599"/>
            <a:ext cx="1626869" cy="419101"/>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14" name="Rectangle: Rounded Corners 13">
            <a:extLst>
              <a:ext uri="{FF2B5EF4-FFF2-40B4-BE49-F238E27FC236}">
                <a16:creationId xmlns:a16="http://schemas.microsoft.com/office/drawing/2014/main" id="{6437E980-1C64-872D-7810-9FA1FC0B34B6}"/>
              </a:ext>
            </a:extLst>
          </p:cNvPr>
          <p:cNvSpPr/>
          <p:nvPr/>
        </p:nvSpPr>
        <p:spPr>
          <a:xfrm>
            <a:off x="763904" y="4552950"/>
            <a:ext cx="1626869" cy="266700"/>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Tree>
    <p:extLst>
      <p:ext uri="{BB962C8B-B14F-4D97-AF65-F5344CB8AC3E}">
        <p14:creationId xmlns:p14="http://schemas.microsoft.com/office/powerpoint/2010/main" val="1077079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6FDC914-6C53-65DE-CEB9-CFD5E25A2CF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11338" y="1022270"/>
            <a:ext cx="10769323" cy="5826204"/>
          </a:xfrm>
          <a:prstGeom prst="rect">
            <a:avLst/>
          </a:prstGeom>
        </p:spPr>
      </p:pic>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 Class Segmentation – Hotkey ‘S’</a:t>
            </a:r>
            <a:endParaRPr lang="en-IL" b="1" dirty="0">
              <a:solidFill>
                <a:schemeClr val="bg1"/>
              </a:solidFill>
              <a:effectLst>
                <a:outerShdw blurRad="38100" dist="38100" dir="2700000" algn="tl">
                  <a:srgbClr val="000000">
                    <a:alpha val="43137"/>
                  </a:srgbClr>
                </a:outerShdw>
              </a:effectLst>
            </a:endParaRPr>
          </a:p>
        </p:txBody>
      </p:sp>
      <p:sp>
        <p:nvSpPr>
          <p:cNvPr id="14" name="Rectangle: Rounded Corners 13">
            <a:extLst>
              <a:ext uri="{FF2B5EF4-FFF2-40B4-BE49-F238E27FC236}">
                <a16:creationId xmlns:a16="http://schemas.microsoft.com/office/drawing/2014/main" id="{6437E980-1C64-872D-7810-9FA1FC0B34B6}"/>
              </a:ext>
            </a:extLst>
          </p:cNvPr>
          <p:cNvSpPr/>
          <p:nvPr/>
        </p:nvSpPr>
        <p:spPr>
          <a:xfrm>
            <a:off x="763904" y="4552950"/>
            <a:ext cx="1626869" cy="266700"/>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Tree>
    <p:extLst>
      <p:ext uri="{BB962C8B-B14F-4D97-AF65-F5344CB8AC3E}">
        <p14:creationId xmlns:p14="http://schemas.microsoft.com/office/powerpoint/2010/main" val="351773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6FDC914-6C53-65DE-CEB9-CFD5E25A2CF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16309" y="1022270"/>
            <a:ext cx="10759380" cy="5826204"/>
          </a:xfrm>
          <a:prstGeom prst="rect">
            <a:avLst/>
          </a:prstGeom>
        </p:spPr>
      </p:pic>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 Class Uncertainty – Hotkey ‘U’</a:t>
            </a:r>
            <a:endParaRPr lang="en-IL" b="1" dirty="0">
              <a:solidFill>
                <a:schemeClr val="bg1"/>
              </a:solidFill>
              <a:effectLst>
                <a:outerShdw blurRad="38100" dist="38100" dir="2700000" algn="tl">
                  <a:srgbClr val="000000">
                    <a:alpha val="43137"/>
                  </a:srgbClr>
                </a:outerShdw>
              </a:effectLst>
            </a:endParaRPr>
          </a:p>
        </p:txBody>
      </p:sp>
      <p:sp>
        <p:nvSpPr>
          <p:cNvPr id="14" name="Rectangle: Rounded Corners 13">
            <a:extLst>
              <a:ext uri="{FF2B5EF4-FFF2-40B4-BE49-F238E27FC236}">
                <a16:creationId xmlns:a16="http://schemas.microsoft.com/office/drawing/2014/main" id="{6437E980-1C64-872D-7810-9FA1FC0B34B6}"/>
              </a:ext>
            </a:extLst>
          </p:cNvPr>
          <p:cNvSpPr/>
          <p:nvPr/>
        </p:nvSpPr>
        <p:spPr>
          <a:xfrm>
            <a:off x="763904" y="4552950"/>
            <a:ext cx="1626869" cy="266700"/>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Tree>
    <p:extLst>
      <p:ext uri="{BB962C8B-B14F-4D97-AF65-F5344CB8AC3E}">
        <p14:creationId xmlns:p14="http://schemas.microsoft.com/office/powerpoint/2010/main" val="2968631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6FDC914-6C53-65DE-CEB9-CFD5E25A2CFA}"/>
              </a:ext>
            </a:extLst>
          </p:cNvPr>
          <p:cNvPicPr>
            <a:picLocks noChangeAspect="1"/>
          </p:cNvPicPr>
          <p:nvPr/>
        </p:nvPicPr>
        <p:blipFill rotWithShape="1">
          <a:blip r:embed="rId2">
            <a:extLst>
              <a:ext uri="{28A0092B-C50C-407E-A947-70E740481C1C}">
                <a14:useLocalDpi xmlns:a14="http://schemas.microsoft.com/office/drawing/2010/main" val="0"/>
              </a:ext>
            </a:extLst>
          </a:blip>
          <a:srcRect l="442" r="442" b="1563"/>
          <a:stretch/>
        </p:blipFill>
        <p:spPr>
          <a:xfrm>
            <a:off x="763903" y="1022271"/>
            <a:ext cx="10664193" cy="5735146"/>
          </a:xfrm>
          <a:prstGeom prst="rect">
            <a:avLst/>
          </a:prstGeom>
        </p:spPr>
      </p:pic>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 Raw Image – Hotkey ‘i’</a:t>
            </a:r>
            <a:endParaRPr lang="en-IL" b="1" dirty="0">
              <a:solidFill>
                <a:schemeClr val="bg1"/>
              </a:solidFill>
              <a:effectLst>
                <a:outerShdw blurRad="38100" dist="38100" dir="2700000" algn="tl">
                  <a:srgbClr val="000000">
                    <a:alpha val="43137"/>
                  </a:srgbClr>
                </a:outerShdw>
              </a:effectLst>
            </a:endParaRPr>
          </a:p>
        </p:txBody>
      </p:sp>
      <p:sp>
        <p:nvSpPr>
          <p:cNvPr id="14" name="Rectangle: Rounded Corners 13">
            <a:extLst>
              <a:ext uri="{FF2B5EF4-FFF2-40B4-BE49-F238E27FC236}">
                <a16:creationId xmlns:a16="http://schemas.microsoft.com/office/drawing/2014/main" id="{6437E980-1C64-872D-7810-9FA1FC0B34B6}"/>
              </a:ext>
            </a:extLst>
          </p:cNvPr>
          <p:cNvSpPr/>
          <p:nvPr/>
        </p:nvSpPr>
        <p:spPr>
          <a:xfrm>
            <a:off x="763904" y="4552950"/>
            <a:ext cx="1626869" cy="266700"/>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Tree>
    <p:extLst>
      <p:ext uri="{BB962C8B-B14F-4D97-AF65-F5344CB8AC3E}">
        <p14:creationId xmlns:p14="http://schemas.microsoft.com/office/powerpoint/2010/main" val="2668343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 4. Prediction Export</a:t>
            </a:r>
            <a:endParaRPr lang="en-IL" b="1" dirty="0">
              <a:solidFill>
                <a:schemeClr val="bg1"/>
              </a:solidFill>
              <a:effectLst>
                <a:outerShdw blurRad="38100" dist="38100" dir="2700000" algn="tl">
                  <a:srgbClr val="000000">
                    <a:alpha val="43137"/>
                  </a:srgbClr>
                </a:outerShdw>
              </a:effectLst>
            </a:endParaRPr>
          </a:p>
        </p:txBody>
      </p:sp>
      <p:grpSp>
        <p:nvGrpSpPr>
          <p:cNvPr id="12" name="Group 11">
            <a:extLst>
              <a:ext uri="{FF2B5EF4-FFF2-40B4-BE49-F238E27FC236}">
                <a16:creationId xmlns:a16="http://schemas.microsoft.com/office/drawing/2014/main" id="{A760CB09-219D-C64F-6CDC-2E74C6CA00CE}"/>
              </a:ext>
            </a:extLst>
          </p:cNvPr>
          <p:cNvGrpSpPr/>
          <p:nvPr/>
        </p:nvGrpSpPr>
        <p:grpSpPr>
          <a:xfrm>
            <a:off x="716310" y="1022270"/>
            <a:ext cx="10759378" cy="5826203"/>
            <a:chOff x="716310" y="1022270"/>
            <a:chExt cx="10759378" cy="5826203"/>
          </a:xfrm>
        </p:grpSpPr>
        <p:grpSp>
          <p:nvGrpSpPr>
            <p:cNvPr id="10" name="Group 9">
              <a:extLst>
                <a:ext uri="{FF2B5EF4-FFF2-40B4-BE49-F238E27FC236}">
                  <a16:creationId xmlns:a16="http://schemas.microsoft.com/office/drawing/2014/main" id="{5C02F475-5137-182E-8994-D8A50546F675}"/>
                </a:ext>
              </a:extLst>
            </p:cNvPr>
            <p:cNvGrpSpPr/>
            <p:nvPr/>
          </p:nvGrpSpPr>
          <p:grpSpPr>
            <a:xfrm>
              <a:off x="716310" y="1022270"/>
              <a:ext cx="10759378" cy="5826203"/>
              <a:chOff x="716310" y="1022270"/>
              <a:chExt cx="10759378" cy="5826203"/>
            </a:xfrm>
          </p:grpSpPr>
          <p:grpSp>
            <p:nvGrpSpPr>
              <p:cNvPr id="7" name="Group 6">
                <a:extLst>
                  <a:ext uri="{FF2B5EF4-FFF2-40B4-BE49-F238E27FC236}">
                    <a16:creationId xmlns:a16="http://schemas.microsoft.com/office/drawing/2014/main" id="{9C800492-412E-C4A5-25C6-FE4177439B14}"/>
                  </a:ext>
                </a:extLst>
              </p:cNvPr>
              <p:cNvGrpSpPr/>
              <p:nvPr/>
            </p:nvGrpSpPr>
            <p:grpSpPr>
              <a:xfrm>
                <a:off x="716310" y="1022270"/>
                <a:ext cx="10759378" cy="5826203"/>
                <a:chOff x="716310" y="1022270"/>
                <a:chExt cx="10759378" cy="5826203"/>
              </a:xfrm>
            </p:grpSpPr>
            <p:pic>
              <p:nvPicPr>
                <p:cNvPr id="6" name="Picture 5">
                  <a:extLst>
                    <a:ext uri="{FF2B5EF4-FFF2-40B4-BE49-F238E27FC236}">
                      <a16:creationId xmlns:a16="http://schemas.microsoft.com/office/drawing/2014/main" id="{C6FDC914-6C53-65DE-CEB9-CFD5E25A2CF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16310" y="1022270"/>
                  <a:ext cx="10759378" cy="5826203"/>
                </a:xfrm>
                <a:prstGeom prst="rect">
                  <a:avLst/>
                </a:prstGeom>
              </p:spPr>
            </p:pic>
            <p:sp>
              <p:nvSpPr>
                <p:cNvPr id="14" name="Rectangle: Rounded Corners 13">
                  <a:extLst>
                    <a:ext uri="{FF2B5EF4-FFF2-40B4-BE49-F238E27FC236}">
                      <a16:creationId xmlns:a16="http://schemas.microsoft.com/office/drawing/2014/main" id="{6437E980-1C64-872D-7810-9FA1FC0B34B6}"/>
                    </a:ext>
                  </a:extLst>
                </p:cNvPr>
                <p:cNvSpPr/>
                <p:nvPr/>
              </p:nvSpPr>
              <p:spPr>
                <a:xfrm>
                  <a:off x="855344" y="2084832"/>
                  <a:ext cx="1626869" cy="456549"/>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5" name="Rectangle: Rounded Corners 4">
                  <a:extLst>
                    <a:ext uri="{FF2B5EF4-FFF2-40B4-BE49-F238E27FC236}">
                      <a16:creationId xmlns:a16="http://schemas.microsoft.com/office/drawing/2014/main" id="{29B30526-3624-2D2C-B7FB-9362D92E40C8}"/>
                    </a:ext>
                  </a:extLst>
                </p:cNvPr>
                <p:cNvSpPr/>
                <p:nvPr/>
              </p:nvSpPr>
              <p:spPr>
                <a:xfrm>
                  <a:off x="5020056" y="1408177"/>
                  <a:ext cx="577213" cy="274320"/>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grpSp>
          <p:pic>
            <p:nvPicPr>
              <p:cNvPr id="9" name="Picture 8" descr="A screenshot of a computer&#10;&#10;Description automatically generated">
                <a:extLst>
                  <a:ext uri="{FF2B5EF4-FFF2-40B4-BE49-F238E27FC236}">
                    <a16:creationId xmlns:a16="http://schemas.microsoft.com/office/drawing/2014/main" id="{EA7FC934-C8ED-06DA-B5F6-3D13B575100A}"/>
                  </a:ext>
                </a:extLst>
              </p:cNvPr>
              <p:cNvPicPr>
                <a:picLocks noChangeAspect="1"/>
              </p:cNvPicPr>
              <p:nvPr/>
            </p:nvPicPr>
            <p:blipFill rotWithShape="1">
              <a:blip r:embed="rId3">
                <a:extLst>
                  <a:ext uri="{28A0092B-C50C-407E-A947-70E740481C1C}">
                    <a14:useLocalDpi xmlns:a14="http://schemas.microsoft.com/office/drawing/2010/main" val="0"/>
                  </a:ext>
                </a:extLst>
              </a:blip>
              <a:srcRect l="2040" r="2114" b="2206"/>
              <a:stretch/>
            </p:blipFill>
            <p:spPr>
              <a:xfrm>
                <a:off x="2944368" y="2256067"/>
                <a:ext cx="3867912" cy="4108157"/>
              </a:xfrm>
              <a:prstGeom prst="rect">
                <a:avLst/>
              </a:prstGeom>
            </p:spPr>
          </p:pic>
        </p:grpSp>
        <p:sp>
          <p:nvSpPr>
            <p:cNvPr id="11" name="Rectangle: Rounded Corners 10">
              <a:extLst>
                <a:ext uri="{FF2B5EF4-FFF2-40B4-BE49-F238E27FC236}">
                  <a16:creationId xmlns:a16="http://schemas.microsoft.com/office/drawing/2014/main" id="{D96DBF5C-E4D4-0129-23DC-8FE7E13496A3}"/>
                </a:ext>
              </a:extLst>
            </p:cNvPr>
            <p:cNvSpPr/>
            <p:nvPr/>
          </p:nvSpPr>
          <p:spPr>
            <a:xfrm>
              <a:off x="2944369" y="4943857"/>
              <a:ext cx="1188719" cy="313943"/>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grpSp>
    </p:spTree>
    <p:extLst>
      <p:ext uri="{BB962C8B-B14F-4D97-AF65-F5344CB8AC3E}">
        <p14:creationId xmlns:p14="http://schemas.microsoft.com/office/powerpoint/2010/main" val="1164197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 4. Prediction Export</a:t>
            </a:r>
            <a:endParaRPr lang="en-IL" b="1" dirty="0">
              <a:solidFill>
                <a:schemeClr val="bg1"/>
              </a:solidFill>
              <a:effectLst>
                <a:outerShdw blurRad="38100" dist="38100" dir="2700000" algn="tl">
                  <a:srgbClr val="000000">
                    <a:alpha val="43137"/>
                  </a:srgbClr>
                </a:outerShdw>
              </a:effectLst>
            </a:endParaRPr>
          </a:p>
        </p:txBody>
      </p:sp>
      <p:grpSp>
        <p:nvGrpSpPr>
          <p:cNvPr id="12" name="Group 11">
            <a:extLst>
              <a:ext uri="{FF2B5EF4-FFF2-40B4-BE49-F238E27FC236}">
                <a16:creationId xmlns:a16="http://schemas.microsoft.com/office/drawing/2014/main" id="{A760CB09-219D-C64F-6CDC-2E74C6CA00CE}"/>
              </a:ext>
            </a:extLst>
          </p:cNvPr>
          <p:cNvGrpSpPr/>
          <p:nvPr/>
        </p:nvGrpSpPr>
        <p:grpSpPr>
          <a:xfrm>
            <a:off x="6647688" y="1789723"/>
            <a:ext cx="3867912" cy="4108157"/>
            <a:chOff x="2944368" y="2256067"/>
            <a:chExt cx="3867912" cy="4108157"/>
          </a:xfrm>
        </p:grpSpPr>
        <p:pic>
          <p:nvPicPr>
            <p:cNvPr id="9" name="Picture 8" descr="A screenshot of a computer&#10;&#10;Description automatically generated">
              <a:extLst>
                <a:ext uri="{FF2B5EF4-FFF2-40B4-BE49-F238E27FC236}">
                  <a16:creationId xmlns:a16="http://schemas.microsoft.com/office/drawing/2014/main" id="{EA7FC934-C8ED-06DA-B5F6-3D13B575100A}"/>
                </a:ext>
              </a:extLst>
            </p:cNvPr>
            <p:cNvPicPr>
              <a:picLocks noChangeAspect="1"/>
            </p:cNvPicPr>
            <p:nvPr/>
          </p:nvPicPr>
          <p:blipFill rotWithShape="1">
            <a:blip r:embed="rId2">
              <a:extLst>
                <a:ext uri="{28A0092B-C50C-407E-A947-70E740481C1C}">
                  <a14:useLocalDpi xmlns:a14="http://schemas.microsoft.com/office/drawing/2010/main" val="0"/>
                </a:ext>
              </a:extLst>
            </a:blip>
            <a:srcRect l="2040" r="2114" b="2206"/>
            <a:stretch/>
          </p:blipFill>
          <p:spPr>
            <a:xfrm>
              <a:off x="2944368" y="2256067"/>
              <a:ext cx="3867912" cy="4108157"/>
            </a:xfrm>
            <a:prstGeom prst="rect">
              <a:avLst/>
            </a:prstGeom>
          </p:spPr>
        </p:pic>
        <p:sp>
          <p:nvSpPr>
            <p:cNvPr id="11" name="Rectangle: Rounded Corners 10">
              <a:extLst>
                <a:ext uri="{FF2B5EF4-FFF2-40B4-BE49-F238E27FC236}">
                  <a16:creationId xmlns:a16="http://schemas.microsoft.com/office/drawing/2014/main" id="{D96DBF5C-E4D4-0129-23DC-8FE7E13496A3}"/>
                </a:ext>
              </a:extLst>
            </p:cNvPr>
            <p:cNvSpPr/>
            <p:nvPr/>
          </p:nvSpPr>
          <p:spPr>
            <a:xfrm>
              <a:off x="2944369" y="4943857"/>
              <a:ext cx="1188719" cy="313943"/>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grpSp>
    </p:spTree>
    <p:extLst>
      <p:ext uri="{BB962C8B-B14F-4D97-AF65-F5344CB8AC3E}">
        <p14:creationId xmlns:p14="http://schemas.microsoft.com/office/powerpoint/2010/main" val="628546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 5. Batch Processing</a:t>
            </a:r>
            <a:endParaRPr lang="en-IL" b="1" dirty="0">
              <a:solidFill>
                <a:schemeClr val="bg1"/>
              </a:solidFill>
              <a:effectLst>
                <a:outerShdw blurRad="38100" dist="38100" dir="2700000" algn="tl">
                  <a:srgbClr val="000000">
                    <a:alpha val="43137"/>
                  </a:srgbClr>
                </a:outerShdw>
              </a:effectLst>
            </a:endParaRPr>
          </a:p>
        </p:txBody>
      </p:sp>
      <p:grpSp>
        <p:nvGrpSpPr>
          <p:cNvPr id="15" name="Group 14">
            <a:extLst>
              <a:ext uri="{FF2B5EF4-FFF2-40B4-BE49-F238E27FC236}">
                <a16:creationId xmlns:a16="http://schemas.microsoft.com/office/drawing/2014/main" id="{C42C7A26-7D8E-7146-C978-51306056B8DC}"/>
              </a:ext>
            </a:extLst>
          </p:cNvPr>
          <p:cNvGrpSpPr/>
          <p:nvPr/>
        </p:nvGrpSpPr>
        <p:grpSpPr>
          <a:xfrm>
            <a:off x="1082471" y="1342549"/>
            <a:ext cx="10046505" cy="5399996"/>
            <a:chOff x="1082471" y="1342549"/>
            <a:chExt cx="10046505" cy="5399996"/>
          </a:xfrm>
        </p:grpSpPr>
        <p:pic>
          <p:nvPicPr>
            <p:cNvPr id="4" name="Picture 3">
              <a:extLst>
                <a:ext uri="{FF2B5EF4-FFF2-40B4-BE49-F238E27FC236}">
                  <a16:creationId xmlns:a16="http://schemas.microsoft.com/office/drawing/2014/main" id="{F10B59FE-AFF9-4903-616B-EF4C6908A822}"/>
                </a:ext>
              </a:extLst>
            </p:cNvPr>
            <p:cNvPicPr>
              <a:picLocks noChangeAspect="1"/>
            </p:cNvPicPr>
            <p:nvPr/>
          </p:nvPicPr>
          <p:blipFill>
            <a:blip r:embed="rId3"/>
            <a:stretch>
              <a:fillRect/>
            </a:stretch>
          </p:blipFill>
          <p:spPr>
            <a:xfrm>
              <a:off x="1082471" y="1342549"/>
              <a:ext cx="10046505" cy="5399996"/>
            </a:xfrm>
            <a:prstGeom prst="rect">
              <a:avLst/>
            </a:prstGeom>
          </p:spPr>
        </p:pic>
        <p:sp>
          <p:nvSpPr>
            <p:cNvPr id="8" name="Rectangle: Rounded Corners 7">
              <a:extLst>
                <a:ext uri="{FF2B5EF4-FFF2-40B4-BE49-F238E27FC236}">
                  <a16:creationId xmlns:a16="http://schemas.microsoft.com/office/drawing/2014/main" id="{66697545-F76E-5D79-7558-AACCB15C279B}"/>
                </a:ext>
              </a:extLst>
            </p:cNvPr>
            <p:cNvSpPr/>
            <p:nvPr/>
          </p:nvSpPr>
          <p:spPr>
            <a:xfrm>
              <a:off x="1150908" y="4414983"/>
              <a:ext cx="1573819" cy="229704"/>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13" name="Rectangle: Rounded Corners 12">
              <a:extLst>
                <a:ext uri="{FF2B5EF4-FFF2-40B4-BE49-F238E27FC236}">
                  <a16:creationId xmlns:a16="http://schemas.microsoft.com/office/drawing/2014/main" id="{D8F2F1B1-F73A-DE4B-32F9-9ACD2F0D49FF}"/>
                </a:ext>
              </a:extLst>
            </p:cNvPr>
            <p:cNvSpPr/>
            <p:nvPr/>
          </p:nvSpPr>
          <p:spPr>
            <a:xfrm>
              <a:off x="2724727" y="1624400"/>
              <a:ext cx="2198255" cy="692725"/>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grpSp>
    </p:spTree>
    <p:extLst>
      <p:ext uri="{BB962C8B-B14F-4D97-AF65-F5344CB8AC3E}">
        <p14:creationId xmlns:p14="http://schemas.microsoft.com/office/powerpoint/2010/main" val="1443300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7742B-E32C-245A-AA3D-16D75CAC522B}"/>
              </a:ext>
            </a:extLst>
          </p:cNvPr>
          <p:cNvSpPr>
            <a:spLocks noGrp="1"/>
          </p:cNvSpPr>
          <p:nvPr>
            <p:ph type="title"/>
          </p:nvPr>
        </p:nvSpPr>
        <p:spPr>
          <a:xfrm>
            <a:off x="838200" y="2766218"/>
            <a:ext cx="10515600" cy="1325563"/>
          </a:xfrm>
        </p:spPr>
        <p:txBody>
          <a:bodyPr/>
          <a:lstStyle/>
          <a:p>
            <a:pPr algn="ctr"/>
            <a:r>
              <a:rPr lang="en-US" b="1" dirty="0">
                <a:solidFill>
                  <a:schemeClr val="bg1"/>
                </a:solidFill>
                <a:effectLst>
                  <a:outerShdw blurRad="38100" dist="38100" dir="2700000" algn="tl">
                    <a:srgbClr val="000000">
                      <a:alpha val="43137"/>
                    </a:srgbClr>
                  </a:outerShdw>
                </a:effectLst>
              </a:rPr>
              <a:t>Let’s try it ourselves!</a:t>
            </a:r>
            <a:endParaRPr lang="en-IL"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91809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Content Placeholder 3" title="Poll Everywhere Presenter">
                <a:extLst>
                  <a:ext uri="{FF2B5EF4-FFF2-40B4-BE49-F238E27FC236}">
                    <a16:creationId xmlns:a16="http://schemas.microsoft.com/office/drawing/2014/main" id="{5DA16BF4-0F85-A069-D40E-ECD417FE4893}"/>
                  </a:ext>
                </a:extLst>
              </p:cNvPr>
              <p:cNvGraphicFramePr>
                <a:graphicFrameLocks noGrp="1"/>
              </p:cNvGraphicFramePr>
              <p:nvPr>
                <p:ph idx="1"/>
                <p:extLst>
                  <p:ext uri="{D42A27DB-BD31-4B8C-83A1-F6EECF244321}">
                    <p14:modId xmlns:p14="http://schemas.microsoft.com/office/powerpoint/2010/main" val="1620691119"/>
                  </p:ext>
                </p:extLst>
              </p:nvPr>
            </p:nvGraphicFramePr>
            <p:xfrm>
              <a:off x="0" y="59267"/>
              <a:ext cx="12192000" cy="7509933"/>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4" name="Content Placeholder 3" title="Poll Everywhere Presenter">
                <a:extLst>
                  <a:ext uri="{FF2B5EF4-FFF2-40B4-BE49-F238E27FC236}">
                    <a16:creationId xmlns:a16="http://schemas.microsoft.com/office/drawing/2014/main" id="{5DA16BF4-0F85-A069-D40E-ECD417FE4893}"/>
                  </a:ext>
                </a:extLst>
              </p:cNvPr>
              <p:cNvPicPr>
                <a:picLocks noGrp="1" noRot="1" noChangeAspect="1" noMove="1" noResize="1" noEditPoints="1" noAdjustHandles="1" noChangeArrowheads="1" noChangeShapeType="1"/>
              </p:cNvPicPr>
              <p:nvPr/>
            </p:nvPicPr>
            <p:blipFill>
              <a:blip r:embed="rId3"/>
              <a:stretch>
                <a:fillRect/>
              </a:stretch>
            </p:blipFill>
            <p:spPr>
              <a:xfrm>
                <a:off x="0" y="59267"/>
                <a:ext cx="12192000" cy="7509933"/>
              </a:xfrm>
              <a:prstGeom prst="rect">
                <a:avLst/>
              </a:prstGeom>
            </p:spPr>
          </p:pic>
        </mc:Fallback>
      </mc:AlternateContent>
    </p:spTree>
    <p:extLst>
      <p:ext uri="{BB962C8B-B14F-4D97-AF65-F5344CB8AC3E}">
        <p14:creationId xmlns:p14="http://schemas.microsoft.com/office/powerpoint/2010/main" val="1442187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6" name="Rectangle 17">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19">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1">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3">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53B9D98-C600-1915-584E-1B22BC226EF5}"/>
              </a:ext>
            </a:extLst>
          </p:cNvPr>
          <p:cNvSpPr>
            <a:spLocks noGrp="1"/>
          </p:cNvSpPr>
          <p:nvPr>
            <p:ph type="title"/>
          </p:nvPr>
        </p:nvSpPr>
        <p:spPr>
          <a:xfrm>
            <a:off x="-1" y="348865"/>
            <a:ext cx="9718111" cy="1576446"/>
          </a:xfrm>
        </p:spPr>
        <p:txBody>
          <a:bodyPr anchor="ctr">
            <a:normAutofit/>
          </a:bodyPr>
          <a:lstStyle/>
          <a:p>
            <a:r>
              <a:rPr lang="en-US" sz="4800" b="1" dirty="0">
                <a:solidFill>
                  <a:srgbClr val="FFFFFF"/>
                </a:solidFill>
                <a:effectLst>
                  <a:outerShdw blurRad="38100" dist="38100" dir="2700000" algn="tl">
                    <a:srgbClr val="000000">
                      <a:alpha val="43137"/>
                    </a:srgbClr>
                  </a:outerShdw>
                </a:effectLst>
              </a:rPr>
              <a:t>What’s ilastik, and what is it for?</a:t>
            </a:r>
            <a:endParaRPr lang="en-IL" sz="4800" b="1" dirty="0">
              <a:solidFill>
                <a:srgbClr val="FFFFFF"/>
              </a:solidFill>
              <a:effectLst>
                <a:outerShdw blurRad="38100" dist="38100" dir="2700000" algn="tl">
                  <a:srgbClr val="000000">
                    <a:alpha val="43137"/>
                  </a:srgbClr>
                </a:outerShdw>
              </a:effectLst>
            </a:endParaRPr>
          </a:p>
        </p:txBody>
      </p:sp>
      <p:pic>
        <p:nvPicPr>
          <p:cNvPr id="4" name="Picture 3" descr="A hand holding a paint brush&#10;&#10;Description automatically generated">
            <a:extLst>
              <a:ext uri="{FF2B5EF4-FFF2-40B4-BE49-F238E27FC236}">
                <a16:creationId xmlns:a16="http://schemas.microsoft.com/office/drawing/2014/main" id="{6C3D81CB-A7FF-523F-DD94-A3E54DCD69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393794" y="347584"/>
            <a:ext cx="1474862" cy="1474862"/>
          </a:xfrm>
          <a:prstGeom prst="rect">
            <a:avLst/>
          </a:prstGeom>
        </p:spPr>
      </p:pic>
      <p:sp>
        <p:nvSpPr>
          <p:cNvPr id="7" name="Content Placeholder 6">
            <a:extLst>
              <a:ext uri="{FF2B5EF4-FFF2-40B4-BE49-F238E27FC236}">
                <a16:creationId xmlns:a16="http://schemas.microsoft.com/office/drawing/2014/main" id="{073FFB1E-2D32-D2AD-F6D5-34A7EF800F0E}"/>
              </a:ext>
            </a:extLst>
          </p:cNvPr>
          <p:cNvSpPr>
            <a:spLocks noGrp="1"/>
          </p:cNvSpPr>
          <p:nvPr>
            <p:ph idx="1"/>
          </p:nvPr>
        </p:nvSpPr>
        <p:spPr>
          <a:xfrm>
            <a:off x="296333" y="1825624"/>
            <a:ext cx="11523134" cy="5031773"/>
          </a:xfrm>
        </p:spPr>
        <p:txBody>
          <a:bodyPr/>
          <a:lstStyle/>
          <a:p>
            <a:pPr marL="0" indent="0">
              <a:buNone/>
            </a:pPr>
            <a:r>
              <a:rPr lang="en-US" b="1" dirty="0">
                <a:solidFill>
                  <a:schemeClr val="bg1"/>
                </a:solidFill>
              </a:rPr>
              <a:t>{Quick Disclaimer}</a:t>
            </a:r>
          </a:p>
          <a:p>
            <a:pPr marL="0" indent="0">
              <a:lnSpc>
                <a:spcPct val="150000"/>
              </a:lnSpc>
              <a:buNone/>
            </a:pPr>
            <a:r>
              <a:rPr lang="en-US" dirty="0">
                <a:solidFill>
                  <a:schemeClr val="bg1"/>
                </a:solidFill>
              </a:rPr>
              <a:t>For every topic in this slide there is a great documentation page on </a:t>
            </a:r>
            <a:r>
              <a:rPr lang="en-US" dirty="0">
                <a:hlinkClick r:id="rId4"/>
              </a:rPr>
              <a:t>www.ilastik.org</a:t>
            </a:r>
            <a:r>
              <a:rPr lang="en-US" dirty="0">
                <a:solidFill>
                  <a:schemeClr val="bg1"/>
                </a:solidFill>
              </a:rPr>
              <a:t>. If a topic is still unclear after this session, feel free to ask me, the website, and above all, the amazing image science forum: </a:t>
            </a:r>
            <a:r>
              <a:rPr lang="en-US" dirty="0">
                <a:hlinkClick r:id="rId5"/>
              </a:rPr>
              <a:t>Image.sc Forum</a:t>
            </a:r>
            <a:r>
              <a:rPr lang="en-US" dirty="0"/>
              <a:t> </a:t>
            </a:r>
            <a:r>
              <a:rPr lang="en-US" dirty="0">
                <a:solidFill>
                  <a:schemeClr val="bg1"/>
                </a:solidFill>
              </a:rPr>
              <a:t>where everybody is welcome to ask questions from the most basic ones to more advanced questions.</a:t>
            </a:r>
            <a:endParaRPr lang="en-IL" dirty="0">
              <a:solidFill>
                <a:schemeClr val="bg1"/>
              </a:solidFill>
            </a:endParaRPr>
          </a:p>
        </p:txBody>
      </p:sp>
    </p:spTree>
    <p:extLst>
      <p:ext uri="{BB962C8B-B14F-4D97-AF65-F5344CB8AC3E}">
        <p14:creationId xmlns:p14="http://schemas.microsoft.com/office/powerpoint/2010/main" val="738574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6" name="Rectangle 17">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19">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1">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3">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53B9D98-C600-1915-584E-1B22BC226EF5}"/>
              </a:ext>
            </a:extLst>
          </p:cNvPr>
          <p:cNvSpPr>
            <a:spLocks noGrp="1"/>
          </p:cNvSpPr>
          <p:nvPr>
            <p:ph type="title"/>
          </p:nvPr>
        </p:nvSpPr>
        <p:spPr>
          <a:xfrm>
            <a:off x="-1" y="348865"/>
            <a:ext cx="9718111" cy="1576446"/>
          </a:xfrm>
        </p:spPr>
        <p:txBody>
          <a:bodyPr anchor="ctr">
            <a:normAutofit/>
          </a:bodyPr>
          <a:lstStyle/>
          <a:p>
            <a:r>
              <a:rPr lang="en-US" sz="4800" b="1" dirty="0">
                <a:solidFill>
                  <a:srgbClr val="FFFFFF"/>
                </a:solidFill>
                <a:effectLst>
                  <a:outerShdw blurRad="38100" dist="38100" dir="2700000" algn="tl">
                    <a:srgbClr val="000000">
                      <a:alpha val="43137"/>
                    </a:srgbClr>
                  </a:outerShdw>
                </a:effectLst>
              </a:rPr>
              <a:t>What’s ilastik, and what is it for?</a:t>
            </a:r>
            <a:endParaRPr lang="en-IL" sz="4800" b="1" dirty="0">
              <a:solidFill>
                <a:srgbClr val="FFFFFF"/>
              </a:solidFill>
              <a:effectLst>
                <a:outerShdw blurRad="38100" dist="38100" dir="2700000" algn="tl">
                  <a:srgbClr val="000000">
                    <a:alpha val="43137"/>
                  </a:srgbClr>
                </a:outerShdw>
              </a:effectLst>
            </a:endParaRPr>
          </a:p>
        </p:txBody>
      </p:sp>
      <p:graphicFrame>
        <p:nvGraphicFramePr>
          <p:cNvPr id="5" name="Content Placeholder 2">
            <a:extLst>
              <a:ext uri="{FF2B5EF4-FFF2-40B4-BE49-F238E27FC236}">
                <a16:creationId xmlns:a16="http://schemas.microsoft.com/office/drawing/2014/main" id="{C507FB89-6D28-65B3-4A67-9B370C091454}"/>
              </a:ext>
            </a:extLst>
          </p:cNvPr>
          <p:cNvGraphicFramePr>
            <a:graphicFrameLocks noGrp="1"/>
          </p:cNvGraphicFramePr>
          <p:nvPr>
            <p:ph idx="1"/>
            <p:extLst>
              <p:ext uri="{D42A27DB-BD31-4B8C-83A1-F6EECF244321}">
                <p14:modId xmlns:p14="http://schemas.microsoft.com/office/powerpoint/2010/main" val="13553345"/>
              </p:ext>
            </p:extLst>
          </p:nvPr>
        </p:nvGraphicFramePr>
        <p:xfrm>
          <a:off x="644056" y="2615979"/>
          <a:ext cx="10927829" cy="39880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A hand holding a paint brush&#10;&#10;Description automatically generated">
            <a:extLst>
              <a:ext uri="{FF2B5EF4-FFF2-40B4-BE49-F238E27FC236}">
                <a16:creationId xmlns:a16="http://schemas.microsoft.com/office/drawing/2014/main" id="{6C3D81CB-A7FF-523F-DD94-A3E54DCD6960}"/>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9408760" y="174310"/>
            <a:ext cx="1821410" cy="1821410"/>
          </a:xfrm>
          <a:prstGeom prst="rect">
            <a:avLst/>
          </a:prstGeom>
        </p:spPr>
      </p:pic>
    </p:spTree>
    <p:extLst>
      <p:ext uri="{BB962C8B-B14F-4D97-AF65-F5344CB8AC3E}">
        <p14:creationId xmlns:p14="http://schemas.microsoft.com/office/powerpoint/2010/main" val="99511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8F3DE"/>
            </a:gs>
            <a:gs pos="74000">
              <a:srgbClr val="FDF8DF"/>
            </a:gs>
            <a:gs pos="83000">
              <a:srgbClr val="FEFDE4"/>
            </a:gs>
            <a:gs pos="100000">
              <a:srgbClr val="FFFEE6"/>
            </a:gs>
          </a:gsLst>
          <a:lin ang="5400000" scaled="1"/>
        </a:gradFill>
        <a:effectLst/>
      </p:bgPr>
    </p:bg>
    <p:spTree>
      <p:nvGrpSpPr>
        <p:cNvPr id="1" name=""/>
        <p:cNvGrpSpPr/>
        <p:nvPr/>
      </p:nvGrpSpPr>
      <p:grpSpPr>
        <a:xfrm>
          <a:off x="0" y="0"/>
          <a:ext cx="0" cy="0"/>
          <a:chOff x="0" y="0"/>
          <a:chExt cx="0" cy="0"/>
        </a:xfrm>
      </p:grpSpPr>
      <p:pic>
        <p:nvPicPr>
          <p:cNvPr id="5" name="Picture 4" descr="A person walking on a road&#10;&#10;Description automatically generated">
            <a:extLst>
              <a:ext uri="{FF2B5EF4-FFF2-40B4-BE49-F238E27FC236}">
                <a16:creationId xmlns:a16="http://schemas.microsoft.com/office/drawing/2014/main" id="{B482E79C-1CD1-B7DA-57D2-D5F055F4E7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4138" y="0"/>
            <a:ext cx="3783724" cy="6858000"/>
          </a:xfrm>
          <a:prstGeom prst="rect">
            <a:avLst/>
          </a:prstGeom>
        </p:spPr>
      </p:pic>
      <p:grpSp>
        <p:nvGrpSpPr>
          <p:cNvPr id="28" name="Group 27">
            <a:extLst>
              <a:ext uri="{FF2B5EF4-FFF2-40B4-BE49-F238E27FC236}">
                <a16:creationId xmlns:a16="http://schemas.microsoft.com/office/drawing/2014/main" id="{ED6A9FC5-3EBF-8933-57B5-5834F32A7F7B}"/>
              </a:ext>
            </a:extLst>
          </p:cNvPr>
          <p:cNvGrpSpPr/>
          <p:nvPr/>
        </p:nvGrpSpPr>
        <p:grpSpPr>
          <a:xfrm>
            <a:off x="5988522" y="2807087"/>
            <a:ext cx="4160419" cy="2431689"/>
            <a:chOff x="4530760" y="2922303"/>
            <a:chExt cx="4160419" cy="2431689"/>
          </a:xfrm>
          <a:scene3d>
            <a:camera prst="isometricOffAxis2Left"/>
            <a:lightRig rig="threePt" dir="t"/>
          </a:scene3d>
        </p:grpSpPr>
        <p:sp>
          <p:nvSpPr>
            <p:cNvPr id="14" name="Rectangle: Rounded Corners 13">
              <a:extLst>
                <a:ext uri="{FF2B5EF4-FFF2-40B4-BE49-F238E27FC236}">
                  <a16:creationId xmlns:a16="http://schemas.microsoft.com/office/drawing/2014/main" id="{6D0AE21D-19EE-C79D-FCBA-2CCA385435EC}"/>
                </a:ext>
              </a:extLst>
            </p:cNvPr>
            <p:cNvSpPr/>
            <p:nvPr/>
          </p:nvSpPr>
          <p:spPr>
            <a:xfrm>
              <a:off x="5413103" y="3351660"/>
              <a:ext cx="2395728" cy="964883"/>
            </a:xfrm>
            <a:prstGeom prst="roundRect">
              <a:avLst>
                <a:gd name="adj" fmla="val 10485"/>
              </a:avLst>
            </a:prstGeom>
            <a:solidFill>
              <a:srgbClr val="18A83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IL" dirty="0"/>
            </a:p>
          </p:txBody>
        </p:sp>
        <p:grpSp>
          <p:nvGrpSpPr>
            <p:cNvPr id="12" name="Group 11">
              <a:extLst>
                <a:ext uri="{FF2B5EF4-FFF2-40B4-BE49-F238E27FC236}">
                  <a16:creationId xmlns:a16="http://schemas.microsoft.com/office/drawing/2014/main" id="{6A733995-77DD-CB1B-0A7A-47600F89ADAF}"/>
                </a:ext>
              </a:extLst>
            </p:cNvPr>
            <p:cNvGrpSpPr/>
            <p:nvPr/>
          </p:nvGrpSpPr>
          <p:grpSpPr>
            <a:xfrm>
              <a:off x="4530760" y="2922303"/>
              <a:ext cx="4160419" cy="2431689"/>
              <a:chOff x="6355181" y="1699491"/>
              <a:chExt cx="4160419" cy="2431689"/>
            </a:xfrm>
          </p:grpSpPr>
          <p:grpSp>
            <p:nvGrpSpPr>
              <p:cNvPr id="10" name="Group 9">
                <a:extLst>
                  <a:ext uri="{FF2B5EF4-FFF2-40B4-BE49-F238E27FC236}">
                    <a16:creationId xmlns:a16="http://schemas.microsoft.com/office/drawing/2014/main" id="{7512CE07-1149-BC88-62AD-BE3C9B1504BE}"/>
                  </a:ext>
                </a:extLst>
              </p:cNvPr>
              <p:cNvGrpSpPr/>
              <p:nvPr/>
            </p:nvGrpSpPr>
            <p:grpSpPr>
              <a:xfrm>
                <a:off x="6355181" y="1699491"/>
                <a:ext cx="4160419" cy="2431689"/>
                <a:chOff x="6096000" y="2070024"/>
                <a:chExt cx="4160419" cy="2015990"/>
              </a:xfrm>
            </p:grpSpPr>
            <p:pic>
              <p:nvPicPr>
                <p:cNvPr id="9" name="Graphic 8" descr="Sign outline">
                  <a:extLst>
                    <a:ext uri="{FF2B5EF4-FFF2-40B4-BE49-F238E27FC236}">
                      <a16:creationId xmlns:a16="http://schemas.microsoft.com/office/drawing/2014/main" id="{828137EF-F5D6-C604-18D6-5CD4E103816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96000" y="2070024"/>
                  <a:ext cx="4160419" cy="2015990"/>
                </a:xfrm>
                <a:prstGeom prst="rect">
                  <a:avLst/>
                </a:prstGeom>
              </p:spPr>
            </p:pic>
            <p:sp>
              <p:nvSpPr>
                <p:cNvPr id="7" name="Rectangle 6">
                  <a:extLst>
                    <a:ext uri="{FF2B5EF4-FFF2-40B4-BE49-F238E27FC236}">
                      <a16:creationId xmlns:a16="http://schemas.microsoft.com/office/drawing/2014/main" id="{CEBA60E9-AB65-1F03-0D06-55D7794CB20F}"/>
                    </a:ext>
                  </a:extLst>
                </p:cNvPr>
                <p:cNvSpPr/>
                <p:nvPr/>
              </p:nvSpPr>
              <p:spPr>
                <a:xfrm>
                  <a:off x="7156605" y="2533227"/>
                  <a:ext cx="2039207" cy="707886"/>
                </a:xfrm>
                <a:prstGeom prst="rect">
                  <a:avLst/>
                </a:prstGeom>
                <a:noFill/>
              </p:spPr>
              <p:txBody>
                <a:bodyPr wrap="square" lIns="91440" tIns="45720" rIns="91440" bIns="45720">
                  <a:spAutoFit/>
                </a:bodyPr>
                <a:lstStyle/>
                <a:p>
                  <a:pPr algn="ctr"/>
                  <a:r>
                    <a:rPr lang="en-GB" sz="2400" b="1" dirty="0">
                      <a:ln w="12700">
                        <a:solidFill>
                          <a:schemeClr val="bg1"/>
                        </a:solidFill>
                        <a:prstDash val="solid"/>
                      </a:ln>
                      <a:pattFill prst="ltDnDiag">
                        <a:fgClr>
                          <a:schemeClr val="accent5">
                            <a:lumMod val="60000"/>
                            <a:lumOff val="40000"/>
                          </a:schemeClr>
                        </a:fgClr>
                        <a:bgClr>
                          <a:schemeClr val="bg1"/>
                        </a:bgClr>
                      </a:pattFill>
                    </a:rPr>
                    <a:t>Pixel Classification</a:t>
                  </a:r>
                </a:p>
              </p:txBody>
            </p:sp>
          </p:grpSp>
          <p:sp>
            <p:nvSpPr>
              <p:cNvPr id="11" name="TextBox 10">
                <a:extLst>
                  <a:ext uri="{FF2B5EF4-FFF2-40B4-BE49-F238E27FC236}">
                    <a16:creationId xmlns:a16="http://schemas.microsoft.com/office/drawing/2014/main" id="{6EFB002A-A087-9E7D-36B6-E602A9CD2411}"/>
                  </a:ext>
                </a:extLst>
              </p:cNvPr>
              <p:cNvSpPr txBox="1"/>
              <p:nvPr/>
            </p:nvSpPr>
            <p:spPr>
              <a:xfrm>
                <a:off x="7562457" y="2076610"/>
                <a:ext cx="1745863" cy="307777"/>
              </a:xfrm>
              <a:prstGeom prst="rect">
                <a:avLst/>
              </a:prstGeom>
              <a:noFill/>
            </p:spPr>
            <p:txBody>
              <a:bodyPr wrap="none" rtlCol="0">
                <a:spAutoFit/>
              </a:bodyPr>
              <a:lstStyle/>
              <a:p>
                <a:r>
                  <a:rPr lang="en-US" sz="1400" b="1" dirty="0">
                    <a:solidFill>
                      <a:schemeClr val="bg1"/>
                    </a:solidFill>
                  </a:rPr>
                  <a:t>You Are Now Leaving</a:t>
                </a:r>
                <a:endParaRPr lang="en-IL" sz="1400" b="1" dirty="0">
                  <a:solidFill>
                    <a:schemeClr val="bg1"/>
                  </a:solidFill>
                </a:endParaRPr>
              </a:p>
            </p:txBody>
          </p:sp>
        </p:grpSp>
      </p:grpSp>
      <p:sp>
        <p:nvSpPr>
          <p:cNvPr id="2" name="Title 1">
            <a:extLst>
              <a:ext uri="{FF2B5EF4-FFF2-40B4-BE49-F238E27FC236}">
                <a16:creationId xmlns:a16="http://schemas.microsoft.com/office/drawing/2014/main" id="{C4EA0F66-DB6E-D275-E102-9B8D90B4F451}"/>
              </a:ext>
            </a:extLst>
          </p:cNvPr>
          <p:cNvSpPr>
            <a:spLocks noGrp="1"/>
          </p:cNvSpPr>
          <p:nvPr>
            <p:ph type="title"/>
          </p:nvPr>
        </p:nvSpPr>
        <p:spPr>
          <a:xfrm>
            <a:off x="0" y="3128334"/>
            <a:ext cx="10515600" cy="1325563"/>
          </a:xfrm>
        </p:spPr>
        <p:txBody>
          <a:bodyPr>
            <a:normAutofit/>
          </a:bodyPr>
          <a:lstStyle/>
          <a:p>
            <a:r>
              <a:rPr lang="en-US" sz="5400" b="1" dirty="0">
                <a:ln>
                  <a:solidFill>
                    <a:schemeClr val="bg1"/>
                  </a:solidFill>
                </a:ln>
                <a:solidFill>
                  <a:srgbClr val="262926"/>
                </a:solidFill>
                <a:effectLst>
                  <a:outerShdw blurRad="38100" dist="38100" dir="2700000" algn="tl">
                    <a:srgbClr val="000000">
                      <a:alpha val="43137"/>
                    </a:srgbClr>
                  </a:outerShdw>
                </a:effectLst>
              </a:rPr>
              <a:t>It all starts with…</a:t>
            </a:r>
            <a:endParaRPr lang="en-IL" sz="5400" b="1" dirty="0">
              <a:ln>
                <a:solidFill>
                  <a:schemeClr val="bg1"/>
                </a:solidFill>
              </a:ln>
              <a:solidFill>
                <a:srgbClr val="262926"/>
              </a:solidFill>
              <a:effectLst>
                <a:outerShdw blurRad="38100" dist="38100" dir="2700000" algn="tl">
                  <a:srgbClr val="000000">
                    <a:alpha val="43137"/>
                  </a:srgbClr>
                </a:outerShdw>
              </a:effectLst>
            </a:endParaRPr>
          </a:p>
        </p:txBody>
      </p:sp>
      <p:pic>
        <p:nvPicPr>
          <p:cNvPr id="13" name="Picture 12" descr="A hand holding a paint brush&#10;&#10;Description automatically generated">
            <a:extLst>
              <a:ext uri="{FF2B5EF4-FFF2-40B4-BE49-F238E27FC236}">
                <a16:creationId xmlns:a16="http://schemas.microsoft.com/office/drawing/2014/main" id="{B6C88DA5-0A66-BF8D-3E0C-34AA5A45B538}"/>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3983" r="13983"/>
          <a:stretch/>
        </p:blipFill>
        <p:spPr>
          <a:xfrm>
            <a:off x="5527684" y="5062019"/>
            <a:ext cx="1390352" cy="1930120"/>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grpSp>
        <p:nvGrpSpPr>
          <p:cNvPr id="20" name="Group 19">
            <a:extLst>
              <a:ext uri="{FF2B5EF4-FFF2-40B4-BE49-F238E27FC236}">
                <a16:creationId xmlns:a16="http://schemas.microsoft.com/office/drawing/2014/main" id="{D60C5BE6-2740-7A7F-F385-743A3FDF3D5A}"/>
              </a:ext>
            </a:extLst>
          </p:cNvPr>
          <p:cNvGrpSpPr/>
          <p:nvPr/>
        </p:nvGrpSpPr>
        <p:grpSpPr>
          <a:xfrm>
            <a:off x="6235738" y="343480"/>
            <a:ext cx="2565374" cy="1499414"/>
            <a:chOff x="4837826" y="1054741"/>
            <a:chExt cx="4160419" cy="2431689"/>
          </a:xfrm>
          <a:scene3d>
            <a:camera prst="isometricOffAxis2Left"/>
            <a:lightRig rig="threePt" dir="t"/>
          </a:scene3d>
        </p:grpSpPr>
        <p:sp>
          <p:nvSpPr>
            <p:cNvPr id="15" name="Rectangle: Rounded Corners 14">
              <a:extLst>
                <a:ext uri="{FF2B5EF4-FFF2-40B4-BE49-F238E27FC236}">
                  <a16:creationId xmlns:a16="http://schemas.microsoft.com/office/drawing/2014/main" id="{71743A94-D0CB-451E-6799-E6F289ADEBA1}"/>
                </a:ext>
              </a:extLst>
            </p:cNvPr>
            <p:cNvSpPr/>
            <p:nvPr/>
          </p:nvSpPr>
          <p:spPr>
            <a:xfrm>
              <a:off x="5703479" y="1477142"/>
              <a:ext cx="2395728" cy="964883"/>
            </a:xfrm>
            <a:prstGeom prst="roundRect">
              <a:avLst>
                <a:gd name="adj" fmla="val 10485"/>
              </a:avLst>
            </a:prstGeom>
            <a:solidFill>
              <a:srgbClr val="18A83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IL" sz="1100" dirty="0"/>
            </a:p>
          </p:txBody>
        </p:sp>
        <p:grpSp>
          <p:nvGrpSpPr>
            <p:cNvPr id="19" name="Group 18">
              <a:extLst>
                <a:ext uri="{FF2B5EF4-FFF2-40B4-BE49-F238E27FC236}">
                  <a16:creationId xmlns:a16="http://schemas.microsoft.com/office/drawing/2014/main" id="{2B88AA66-FD08-1B77-6512-B77DAFB7F8B8}"/>
                </a:ext>
              </a:extLst>
            </p:cNvPr>
            <p:cNvGrpSpPr/>
            <p:nvPr/>
          </p:nvGrpSpPr>
          <p:grpSpPr>
            <a:xfrm>
              <a:off x="4837826" y="1054741"/>
              <a:ext cx="4160419" cy="2431689"/>
              <a:chOff x="7101216" y="940587"/>
              <a:chExt cx="4160419" cy="2431689"/>
            </a:xfrm>
          </p:grpSpPr>
          <p:pic>
            <p:nvPicPr>
              <p:cNvPr id="16" name="Graphic 15" descr="Sign outline">
                <a:extLst>
                  <a:ext uri="{FF2B5EF4-FFF2-40B4-BE49-F238E27FC236}">
                    <a16:creationId xmlns:a16="http://schemas.microsoft.com/office/drawing/2014/main" id="{2A2DB988-39CE-D967-5E79-186AB442D04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01216" y="940587"/>
                <a:ext cx="4160419" cy="2431689"/>
              </a:xfrm>
              <a:prstGeom prst="rect">
                <a:avLst/>
              </a:prstGeom>
            </p:spPr>
          </p:pic>
          <p:sp>
            <p:nvSpPr>
              <p:cNvPr id="17" name="Rectangle 16">
                <a:extLst>
                  <a:ext uri="{FF2B5EF4-FFF2-40B4-BE49-F238E27FC236}">
                    <a16:creationId xmlns:a16="http://schemas.microsoft.com/office/drawing/2014/main" id="{A6D87D54-4E37-9ABA-B7B3-00C1979DFF88}"/>
                  </a:ext>
                </a:extLst>
              </p:cNvPr>
              <p:cNvSpPr/>
              <p:nvPr/>
            </p:nvSpPr>
            <p:spPr>
              <a:xfrm>
                <a:off x="8094425" y="1566028"/>
                <a:ext cx="2039207" cy="848537"/>
              </a:xfrm>
              <a:prstGeom prst="rect">
                <a:avLst/>
              </a:prstGeom>
              <a:noFill/>
            </p:spPr>
            <p:txBody>
              <a:bodyPr wrap="square" lIns="91440" tIns="45720" rIns="91440" bIns="45720">
                <a:spAutoFit/>
              </a:bodyPr>
              <a:lstStyle/>
              <a:p>
                <a:pPr algn="ctr"/>
                <a:r>
                  <a:rPr lang="en-GB" sz="1400" b="1" dirty="0">
                    <a:ln w="12700">
                      <a:solidFill>
                        <a:schemeClr val="bg1"/>
                      </a:solidFill>
                      <a:prstDash val="solid"/>
                    </a:ln>
                    <a:pattFill prst="ltDnDiag">
                      <a:fgClr>
                        <a:schemeClr val="accent5">
                          <a:lumMod val="60000"/>
                          <a:lumOff val="40000"/>
                        </a:schemeClr>
                      </a:fgClr>
                      <a:bgClr>
                        <a:schemeClr val="bg1"/>
                      </a:bgClr>
                    </a:pattFill>
                  </a:rPr>
                  <a:t>Object Classification</a:t>
                </a:r>
              </a:p>
            </p:txBody>
          </p:sp>
          <p:sp>
            <p:nvSpPr>
              <p:cNvPr id="18" name="TextBox 17">
                <a:extLst>
                  <a:ext uri="{FF2B5EF4-FFF2-40B4-BE49-F238E27FC236}">
                    <a16:creationId xmlns:a16="http://schemas.microsoft.com/office/drawing/2014/main" id="{48F096C3-A0C1-CF0B-AF78-999B5860A041}"/>
                  </a:ext>
                </a:extLst>
              </p:cNvPr>
              <p:cNvSpPr txBox="1"/>
              <p:nvPr/>
            </p:nvSpPr>
            <p:spPr>
              <a:xfrm>
                <a:off x="8907272" y="1276500"/>
                <a:ext cx="543854" cy="449226"/>
              </a:xfrm>
              <a:prstGeom prst="rect">
                <a:avLst/>
              </a:prstGeom>
              <a:noFill/>
            </p:spPr>
            <p:txBody>
              <a:bodyPr wrap="none" rtlCol="0">
                <a:spAutoFit/>
              </a:bodyPr>
              <a:lstStyle/>
              <a:p>
                <a:r>
                  <a:rPr lang="en-US" sz="1200" b="1" dirty="0">
                    <a:solidFill>
                      <a:schemeClr val="bg1"/>
                    </a:solidFill>
                    <a:sym typeface="Wingdings" panose="05000000000000000000" pitchFamily="2" charset="2"/>
                  </a:rPr>
                  <a:t></a:t>
                </a:r>
                <a:endParaRPr lang="en-IL" sz="1200" b="1" dirty="0">
                  <a:solidFill>
                    <a:schemeClr val="bg1"/>
                  </a:solidFill>
                </a:endParaRPr>
              </a:p>
            </p:txBody>
          </p:sp>
        </p:grpSp>
      </p:grpSp>
      <p:grpSp>
        <p:nvGrpSpPr>
          <p:cNvPr id="21" name="Group 20">
            <a:extLst>
              <a:ext uri="{FF2B5EF4-FFF2-40B4-BE49-F238E27FC236}">
                <a16:creationId xmlns:a16="http://schemas.microsoft.com/office/drawing/2014/main" id="{E33FBE10-487A-2718-17FE-275EB55AA7E2}"/>
              </a:ext>
            </a:extLst>
          </p:cNvPr>
          <p:cNvGrpSpPr/>
          <p:nvPr/>
        </p:nvGrpSpPr>
        <p:grpSpPr>
          <a:xfrm>
            <a:off x="3103666" y="343480"/>
            <a:ext cx="2565374" cy="1499414"/>
            <a:chOff x="4837826" y="1054741"/>
            <a:chExt cx="4160419" cy="2431689"/>
          </a:xfrm>
          <a:scene3d>
            <a:camera prst="isometricOffAxis1Right"/>
            <a:lightRig rig="threePt" dir="t"/>
          </a:scene3d>
        </p:grpSpPr>
        <p:sp>
          <p:nvSpPr>
            <p:cNvPr id="22" name="Rectangle: Rounded Corners 21">
              <a:extLst>
                <a:ext uri="{FF2B5EF4-FFF2-40B4-BE49-F238E27FC236}">
                  <a16:creationId xmlns:a16="http://schemas.microsoft.com/office/drawing/2014/main" id="{EA17C33C-FD30-835D-A37B-4D6056678064}"/>
                </a:ext>
              </a:extLst>
            </p:cNvPr>
            <p:cNvSpPr/>
            <p:nvPr/>
          </p:nvSpPr>
          <p:spPr>
            <a:xfrm>
              <a:off x="5703479" y="1477142"/>
              <a:ext cx="2395728" cy="964883"/>
            </a:xfrm>
            <a:prstGeom prst="roundRect">
              <a:avLst>
                <a:gd name="adj" fmla="val 10485"/>
              </a:avLst>
            </a:prstGeom>
            <a:solidFill>
              <a:srgbClr val="18A83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IL" sz="1100" dirty="0"/>
            </a:p>
          </p:txBody>
        </p:sp>
        <p:grpSp>
          <p:nvGrpSpPr>
            <p:cNvPr id="23" name="Group 22">
              <a:extLst>
                <a:ext uri="{FF2B5EF4-FFF2-40B4-BE49-F238E27FC236}">
                  <a16:creationId xmlns:a16="http://schemas.microsoft.com/office/drawing/2014/main" id="{1F0A77DE-32D9-F9F0-FD88-5AFF4183A40E}"/>
                </a:ext>
              </a:extLst>
            </p:cNvPr>
            <p:cNvGrpSpPr/>
            <p:nvPr/>
          </p:nvGrpSpPr>
          <p:grpSpPr>
            <a:xfrm>
              <a:off x="4837826" y="1054741"/>
              <a:ext cx="4160419" cy="2431689"/>
              <a:chOff x="7101216" y="940587"/>
              <a:chExt cx="4160419" cy="2431689"/>
            </a:xfrm>
          </p:grpSpPr>
          <p:pic>
            <p:nvPicPr>
              <p:cNvPr id="24" name="Graphic 23" descr="Sign outline">
                <a:extLst>
                  <a:ext uri="{FF2B5EF4-FFF2-40B4-BE49-F238E27FC236}">
                    <a16:creationId xmlns:a16="http://schemas.microsoft.com/office/drawing/2014/main" id="{8E510D90-9BF6-6EA3-794F-3146D85C84C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01216" y="940587"/>
                <a:ext cx="4160419" cy="2431689"/>
              </a:xfrm>
              <a:prstGeom prst="rect">
                <a:avLst/>
              </a:prstGeom>
            </p:spPr>
          </p:pic>
          <p:sp>
            <p:nvSpPr>
              <p:cNvPr id="25" name="Rectangle 24">
                <a:extLst>
                  <a:ext uri="{FF2B5EF4-FFF2-40B4-BE49-F238E27FC236}">
                    <a16:creationId xmlns:a16="http://schemas.microsoft.com/office/drawing/2014/main" id="{D1B92175-EAF9-EB3E-0D4D-1E742767B90A}"/>
                  </a:ext>
                </a:extLst>
              </p:cNvPr>
              <p:cNvSpPr/>
              <p:nvPr/>
            </p:nvSpPr>
            <p:spPr>
              <a:xfrm>
                <a:off x="8094425" y="1566028"/>
                <a:ext cx="2039207" cy="748710"/>
              </a:xfrm>
              <a:prstGeom prst="rect">
                <a:avLst/>
              </a:prstGeom>
              <a:noFill/>
            </p:spPr>
            <p:txBody>
              <a:bodyPr wrap="square" lIns="91440" tIns="45720" rIns="91440" bIns="45720">
                <a:spAutoFit/>
              </a:bodyPr>
              <a:lstStyle/>
              <a:p>
                <a:pPr algn="ctr"/>
                <a:r>
                  <a:rPr lang="en-GB" sz="1200" b="1" dirty="0">
                    <a:ln w="12700">
                      <a:solidFill>
                        <a:schemeClr val="bg1"/>
                      </a:solidFill>
                      <a:prstDash val="solid"/>
                    </a:ln>
                    <a:pattFill prst="ltDnDiag">
                      <a:fgClr>
                        <a:schemeClr val="accent5">
                          <a:lumMod val="60000"/>
                          <a:lumOff val="40000"/>
                        </a:schemeClr>
                      </a:fgClr>
                      <a:bgClr>
                        <a:schemeClr val="bg1"/>
                      </a:bgClr>
                    </a:pattFill>
                  </a:rPr>
                  <a:t>Boundary-Based Segmentation</a:t>
                </a:r>
              </a:p>
            </p:txBody>
          </p:sp>
          <p:sp>
            <p:nvSpPr>
              <p:cNvPr id="26" name="TextBox 25">
                <a:extLst>
                  <a:ext uri="{FF2B5EF4-FFF2-40B4-BE49-F238E27FC236}">
                    <a16:creationId xmlns:a16="http://schemas.microsoft.com/office/drawing/2014/main" id="{AFE41886-42D7-598B-1BC3-2EB049BA67AC}"/>
                  </a:ext>
                </a:extLst>
              </p:cNvPr>
              <p:cNvSpPr txBox="1"/>
              <p:nvPr/>
            </p:nvSpPr>
            <p:spPr>
              <a:xfrm>
                <a:off x="8907272" y="1276500"/>
                <a:ext cx="543854" cy="449226"/>
              </a:xfrm>
              <a:prstGeom prst="rect">
                <a:avLst/>
              </a:prstGeom>
              <a:noFill/>
            </p:spPr>
            <p:txBody>
              <a:bodyPr wrap="none" rtlCol="0">
                <a:spAutoFit/>
              </a:bodyPr>
              <a:lstStyle/>
              <a:p>
                <a:r>
                  <a:rPr lang="en-US" sz="1200" b="1" dirty="0">
                    <a:solidFill>
                      <a:schemeClr val="bg1"/>
                    </a:solidFill>
                    <a:sym typeface="Wingdings" panose="05000000000000000000" pitchFamily="2" charset="2"/>
                  </a:rPr>
                  <a:t></a:t>
                </a:r>
                <a:endParaRPr lang="en-IL" sz="1200" b="1" dirty="0">
                  <a:solidFill>
                    <a:schemeClr val="bg1"/>
                  </a:solidFill>
                </a:endParaRPr>
              </a:p>
            </p:txBody>
          </p:sp>
        </p:grpSp>
      </p:grpSp>
    </p:spTree>
    <p:extLst>
      <p:ext uri="{BB962C8B-B14F-4D97-AF65-F5344CB8AC3E}">
        <p14:creationId xmlns:p14="http://schemas.microsoft.com/office/powerpoint/2010/main" val="1508571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The GUI (Graphical User Interface)</a:t>
            </a:r>
            <a:endParaRPr lang="en-IL" b="1" dirty="0">
              <a:solidFill>
                <a:schemeClr val="bg1"/>
              </a:solidFill>
              <a:effectLst>
                <a:outerShdw blurRad="38100" dist="38100" dir="2700000" algn="tl">
                  <a:srgbClr val="000000">
                    <a:alpha val="43137"/>
                  </a:srgbClr>
                </a:outerShdw>
              </a:effectLst>
            </a:endParaRPr>
          </a:p>
        </p:txBody>
      </p:sp>
      <p:pic>
        <p:nvPicPr>
          <p:cNvPr id="5" name="Content Placeholder 4">
            <a:extLst>
              <a:ext uri="{FF2B5EF4-FFF2-40B4-BE49-F238E27FC236}">
                <a16:creationId xmlns:a16="http://schemas.microsoft.com/office/drawing/2014/main" id="{24B19CF7-F09B-82B6-BDF6-39F0170148D3}"/>
              </a:ext>
            </a:extLst>
          </p:cNvPr>
          <p:cNvPicPr>
            <a:picLocks noGrp="1" noChangeAspect="1"/>
          </p:cNvPicPr>
          <p:nvPr>
            <p:ph idx="1"/>
          </p:nvPr>
        </p:nvPicPr>
        <p:blipFill>
          <a:blip r:embed="rId2"/>
          <a:stretch>
            <a:fillRect/>
          </a:stretch>
        </p:blipFill>
        <p:spPr>
          <a:xfrm>
            <a:off x="701492" y="1041917"/>
            <a:ext cx="10789016" cy="5799096"/>
          </a:xfrm>
        </p:spPr>
      </p:pic>
      <p:sp>
        <p:nvSpPr>
          <p:cNvPr id="8" name="Rectangle 7">
            <a:extLst>
              <a:ext uri="{FF2B5EF4-FFF2-40B4-BE49-F238E27FC236}">
                <a16:creationId xmlns:a16="http://schemas.microsoft.com/office/drawing/2014/main" id="{23D075E5-8490-1C02-7EF2-6122F8873584}"/>
              </a:ext>
            </a:extLst>
          </p:cNvPr>
          <p:cNvSpPr/>
          <p:nvPr/>
        </p:nvSpPr>
        <p:spPr>
          <a:xfrm>
            <a:off x="766618" y="1588655"/>
            <a:ext cx="5865091" cy="2678545"/>
          </a:xfrm>
          <a:prstGeom prst="rect">
            <a:avLst/>
          </a:prstGeom>
          <a:noFill/>
          <a:ln w="28575" cap="flat" cmpd="sng" algn="ctr">
            <a:solidFill>
              <a:srgbClr val="C00000"/>
            </a:solidFill>
            <a:prstDash val="lgDashDot"/>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L" dirty="0"/>
          </a:p>
        </p:txBody>
      </p:sp>
      <p:grpSp>
        <p:nvGrpSpPr>
          <p:cNvPr id="21" name="Group 20">
            <a:extLst>
              <a:ext uri="{FF2B5EF4-FFF2-40B4-BE49-F238E27FC236}">
                <a16:creationId xmlns:a16="http://schemas.microsoft.com/office/drawing/2014/main" id="{7D2655C5-98DA-8B25-B59A-361A48A89342}"/>
              </a:ext>
            </a:extLst>
          </p:cNvPr>
          <p:cNvGrpSpPr/>
          <p:nvPr/>
        </p:nvGrpSpPr>
        <p:grpSpPr>
          <a:xfrm>
            <a:off x="766618" y="1588655"/>
            <a:ext cx="10553829" cy="4772736"/>
            <a:chOff x="766618" y="1588655"/>
            <a:chExt cx="10553829" cy="4772736"/>
          </a:xfrm>
        </p:grpSpPr>
        <p:cxnSp>
          <p:nvCxnSpPr>
            <p:cNvPr id="10" name="Straight Connector 9">
              <a:extLst>
                <a:ext uri="{FF2B5EF4-FFF2-40B4-BE49-F238E27FC236}">
                  <a16:creationId xmlns:a16="http://schemas.microsoft.com/office/drawing/2014/main" id="{8DD7C594-E6BB-53BF-A9CE-B394A5BDD33E}"/>
                </a:ext>
              </a:extLst>
            </p:cNvPr>
            <p:cNvCxnSpPr>
              <a:stCxn id="8" idx="0"/>
              <a:endCxn id="7" idx="0"/>
            </p:cNvCxnSpPr>
            <p:nvPr/>
          </p:nvCxnSpPr>
          <p:spPr>
            <a:xfrm>
              <a:off x="3699164" y="1588655"/>
              <a:ext cx="4141222" cy="1239678"/>
            </a:xfrm>
            <a:prstGeom prst="line">
              <a:avLst/>
            </a:prstGeom>
            <a:ln w="28575">
              <a:solidFill>
                <a:srgbClr val="C00000"/>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A653198-AD72-DDD3-4FBE-1026816D21A1}"/>
                </a:ext>
              </a:extLst>
            </p:cNvPr>
            <p:cNvCxnSpPr>
              <a:cxnSpLocks/>
              <a:stCxn id="8" idx="1"/>
              <a:endCxn id="7" idx="1"/>
            </p:cNvCxnSpPr>
            <p:nvPr/>
          </p:nvCxnSpPr>
          <p:spPr>
            <a:xfrm>
              <a:off x="766618" y="2927928"/>
              <a:ext cx="3593706" cy="1666934"/>
            </a:xfrm>
            <a:prstGeom prst="line">
              <a:avLst/>
            </a:prstGeom>
            <a:ln w="28575">
              <a:solidFill>
                <a:srgbClr val="C00000"/>
              </a:solidFill>
              <a:prstDash val="sysDot"/>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887399D-BAE0-12EB-2B8B-1D3761A8B5D4}"/>
                </a:ext>
              </a:extLst>
            </p:cNvPr>
            <p:cNvGrpSpPr/>
            <p:nvPr/>
          </p:nvGrpSpPr>
          <p:grpSpPr>
            <a:xfrm>
              <a:off x="4360324" y="2828333"/>
              <a:ext cx="6960123" cy="3533058"/>
              <a:chOff x="4360324" y="2828333"/>
              <a:chExt cx="6960123" cy="3533058"/>
            </a:xfrm>
          </p:grpSpPr>
          <p:pic>
            <p:nvPicPr>
              <p:cNvPr id="7" name="Picture 6">
                <a:extLst>
                  <a:ext uri="{FF2B5EF4-FFF2-40B4-BE49-F238E27FC236}">
                    <a16:creationId xmlns:a16="http://schemas.microsoft.com/office/drawing/2014/main" id="{025707C3-F76E-2EC4-058F-945F0B6CFD39}"/>
                  </a:ext>
                </a:extLst>
              </p:cNvPr>
              <p:cNvPicPr>
                <a:picLocks noChangeAspect="1"/>
              </p:cNvPicPr>
              <p:nvPr/>
            </p:nvPicPr>
            <p:blipFill>
              <a:blip r:embed="rId3"/>
              <a:stretch>
                <a:fillRect/>
              </a:stretch>
            </p:blipFill>
            <p:spPr>
              <a:xfrm>
                <a:off x="4360324" y="2828333"/>
                <a:ext cx="6960123" cy="3533058"/>
              </a:xfrm>
              <a:prstGeom prst="rect">
                <a:avLst/>
              </a:prstGeom>
              <a:ln w="28575">
                <a:solidFill>
                  <a:srgbClr val="C00000"/>
                </a:solidFill>
                <a:prstDash val="lgDashDot"/>
              </a:ln>
            </p:spPr>
          </p:pic>
          <p:sp>
            <p:nvSpPr>
              <p:cNvPr id="19" name="Rectangle: Rounded Corners 18">
                <a:extLst>
                  <a:ext uri="{FF2B5EF4-FFF2-40B4-BE49-F238E27FC236}">
                    <a16:creationId xmlns:a16="http://schemas.microsoft.com/office/drawing/2014/main" id="{653280B1-FAC7-D52F-2FEE-315A99C2FAA7}"/>
                  </a:ext>
                </a:extLst>
              </p:cNvPr>
              <p:cNvSpPr/>
              <p:nvPr/>
            </p:nvSpPr>
            <p:spPr>
              <a:xfrm>
                <a:off x="5745017" y="3410528"/>
                <a:ext cx="905164" cy="191655"/>
              </a:xfrm>
              <a:prstGeom prst="roundRect">
                <a:avLst/>
              </a:prstGeom>
              <a:solidFill>
                <a:schemeClr val="accent2">
                  <a:alpha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grpSp>
      </p:grpSp>
    </p:spTree>
    <p:extLst>
      <p:ext uri="{BB962C8B-B14F-4D97-AF65-F5344CB8AC3E}">
        <p14:creationId xmlns:p14="http://schemas.microsoft.com/office/powerpoint/2010/main" val="1826851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0515600" cy="1325563"/>
          </a:xfrm>
        </p:spPr>
        <p:txBody>
          <a:bodyPr/>
          <a:lstStyle/>
          <a:p>
            <a:r>
              <a:rPr lang="en-US" b="1" dirty="0">
                <a:solidFill>
                  <a:schemeClr val="bg1"/>
                </a:solidFill>
                <a:effectLst>
                  <a:outerShdw blurRad="38100" dist="38100" dir="2700000" algn="tl">
                    <a:srgbClr val="000000">
                      <a:alpha val="43137"/>
                    </a:srgbClr>
                  </a:outerShdw>
                </a:effectLst>
              </a:rPr>
              <a:t>1. Input Data (2D/3D/3D+t)</a:t>
            </a:r>
            <a:endParaRPr lang="en-IL" b="1" dirty="0">
              <a:solidFill>
                <a:schemeClr val="bg1"/>
              </a:solidFill>
              <a:effectLst>
                <a:outerShdw blurRad="38100" dist="38100" dir="2700000" algn="tl">
                  <a:srgbClr val="000000">
                    <a:alpha val="43137"/>
                  </a:srgbClr>
                </a:outerShdw>
              </a:effectLst>
            </a:endParaRPr>
          </a:p>
        </p:txBody>
      </p:sp>
      <p:pic>
        <p:nvPicPr>
          <p:cNvPr id="5" name="Content Placeholder 4">
            <a:extLst>
              <a:ext uri="{FF2B5EF4-FFF2-40B4-BE49-F238E27FC236}">
                <a16:creationId xmlns:a16="http://schemas.microsoft.com/office/drawing/2014/main" id="{24B19CF7-F09B-82B6-BDF6-39F0170148D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701492" y="1041917"/>
            <a:ext cx="10789016" cy="5799096"/>
          </a:xfrm>
        </p:spPr>
      </p:pic>
      <p:pic>
        <p:nvPicPr>
          <p:cNvPr id="4" name="Picture 3">
            <a:extLst>
              <a:ext uri="{FF2B5EF4-FFF2-40B4-BE49-F238E27FC236}">
                <a16:creationId xmlns:a16="http://schemas.microsoft.com/office/drawing/2014/main" id="{9504C5CC-66E3-59E4-CF22-C4C2E7A15D81}"/>
              </a:ext>
            </a:extLst>
          </p:cNvPr>
          <p:cNvPicPr>
            <a:picLocks noChangeAspect="1"/>
          </p:cNvPicPr>
          <p:nvPr/>
        </p:nvPicPr>
        <p:blipFill>
          <a:blip r:embed="rId3"/>
          <a:stretch>
            <a:fillRect/>
          </a:stretch>
        </p:blipFill>
        <p:spPr>
          <a:xfrm>
            <a:off x="3069486" y="1845845"/>
            <a:ext cx="2508550" cy="4491872"/>
          </a:xfrm>
          <a:prstGeom prst="rect">
            <a:avLst/>
          </a:prstGeom>
          <a:ln w="28575">
            <a:solidFill>
              <a:srgbClr val="C00000"/>
            </a:solidFill>
            <a:prstDash val="dash"/>
          </a:ln>
        </p:spPr>
      </p:pic>
      <p:cxnSp>
        <p:nvCxnSpPr>
          <p:cNvPr id="9" name="Straight Connector 8">
            <a:extLst>
              <a:ext uri="{FF2B5EF4-FFF2-40B4-BE49-F238E27FC236}">
                <a16:creationId xmlns:a16="http://schemas.microsoft.com/office/drawing/2014/main" id="{93F88F0C-5468-EBB5-0E50-3E0FDDFEAF11}"/>
              </a:ext>
            </a:extLst>
          </p:cNvPr>
          <p:cNvCxnSpPr>
            <a:stCxn id="4" idx="0"/>
          </p:cNvCxnSpPr>
          <p:nvPr/>
        </p:nvCxnSpPr>
        <p:spPr>
          <a:xfrm flipH="1" flipV="1">
            <a:off x="1413164" y="1342550"/>
            <a:ext cx="2910597" cy="503295"/>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1BDF049-CF99-163E-7775-83E4CDDB9D25}"/>
              </a:ext>
            </a:extLst>
          </p:cNvPr>
          <p:cNvCxnSpPr>
            <a:cxnSpLocks/>
            <a:stCxn id="4" idx="2"/>
            <a:endCxn id="5" idx="1"/>
          </p:cNvCxnSpPr>
          <p:nvPr/>
        </p:nvCxnSpPr>
        <p:spPr>
          <a:xfrm flipH="1" flipV="1">
            <a:off x="701492" y="3941465"/>
            <a:ext cx="3622269" cy="2396252"/>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9A4C479-D39C-3084-2753-1625E2AF4FDD}"/>
              </a:ext>
            </a:extLst>
          </p:cNvPr>
          <p:cNvSpPr txBox="1"/>
          <p:nvPr/>
        </p:nvSpPr>
        <p:spPr>
          <a:xfrm>
            <a:off x="6096000" y="1522679"/>
            <a:ext cx="5307233" cy="646331"/>
          </a:xfrm>
          <a:prstGeom prst="rect">
            <a:avLst/>
          </a:prstGeom>
          <a:noFill/>
        </p:spPr>
        <p:txBody>
          <a:bodyPr wrap="square" rtlCol="0">
            <a:spAutoFit/>
          </a:bodyPr>
          <a:lstStyle/>
          <a:p>
            <a:r>
              <a:rPr lang="en-US" dirty="0">
                <a:effectLst>
                  <a:outerShdw blurRad="38100" dist="38100" dir="2700000" algn="tl">
                    <a:srgbClr val="000000">
                      <a:alpha val="43137"/>
                    </a:srgbClr>
                  </a:outerShdw>
                </a:effectLst>
              </a:rPr>
              <a:t>The preferred file format in ilastik is ‘.h5’/’.hdf5’. But, other file formats can be used, like ‘.tiff’, ‘.jpeg’, etc.</a:t>
            </a:r>
            <a:endParaRPr lang="en-IL" dirty="0">
              <a:effectLst>
                <a:outerShdw blurRad="38100" dist="38100" dir="2700000" algn="tl">
                  <a:srgbClr val="000000">
                    <a:alpha val="43137"/>
                  </a:srgbClr>
                </a:outerShdw>
              </a:effectLst>
            </a:endParaRPr>
          </a:p>
        </p:txBody>
      </p:sp>
      <p:sp>
        <p:nvSpPr>
          <p:cNvPr id="3" name="Speech Bubble: Oval 2">
            <a:extLst>
              <a:ext uri="{FF2B5EF4-FFF2-40B4-BE49-F238E27FC236}">
                <a16:creationId xmlns:a16="http://schemas.microsoft.com/office/drawing/2014/main" id="{11EC87AB-0678-95F9-8AA1-FE7AF587F705}"/>
              </a:ext>
            </a:extLst>
          </p:cNvPr>
          <p:cNvSpPr/>
          <p:nvPr/>
        </p:nvSpPr>
        <p:spPr>
          <a:xfrm>
            <a:off x="8177352" y="445886"/>
            <a:ext cx="1948536" cy="891309"/>
          </a:xfrm>
          <a:prstGeom prst="wedgeEllipseCallou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r>
              <a:rPr lang="en-US" b="1" dirty="0">
                <a:effectLst>
                  <a:outerShdw blurRad="38100" dist="38100" dir="2700000" algn="tl">
                    <a:srgbClr val="000000">
                      <a:alpha val="43137"/>
                    </a:srgbClr>
                  </a:outerShdw>
                </a:effectLst>
              </a:rPr>
              <a:t>And now, ‘.</a:t>
            </a:r>
            <a:r>
              <a:rPr lang="en-US" b="1" dirty="0" err="1">
                <a:effectLst>
                  <a:outerShdw blurRad="38100" dist="38100" dir="2700000" algn="tl">
                    <a:srgbClr val="000000">
                      <a:alpha val="43137"/>
                    </a:srgbClr>
                  </a:outerShdw>
                </a:effectLst>
              </a:rPr>
              <a:t>ome-zarr</a:t>
            </a:r>
            <a:r>
              <a:rPr lang="en-US" b="1" dirty="0">
                <a:effectLst>
                  <a:outerShdw blurRad="38100" dist="38100" dir="2700000" algn="tl">
                    <a:srgbClr val="000000">
                      <a:alpha val="43137"/>
                    </a:srgbClr>
                  </a:outerShdw>
                </a:effectLst>
              </a:rPr>
              <a:t>’</a:t>
            </a:r>
            <a:endParaRPr lang="he-IL"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236278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95250" y="16987"/>
            <a:ext cx="10515600" cy="1325563"/>
          </a:xfrm>
        </p:spPr>
        <p:txBody>
          <a:bodyPr/>
          <a:lstStyle/>
          <a:p>
            <a:r>
              <a:rPr lang="en-US" b="1" dirty="0">
                <a:solidFill>
                  <a:schemeClr val="bg1"/>
                </a:solidFill>
                <a:effectLst>
                  <a:outerShdw blurRad="38100" dist="38100" dir="2700000" algn="tl">
                    <a:srgbClr val="000000">
                      <a:alpha val="43137"/>
                    </a:srgbClr>
                  </a:outerShdw>
                </a:effectLst>
              </a:rPr>
              <a:t> Why ‘.HDF5’?</a:t>
            </a:r>
            <a:endParaRPr lang="en-IL" b="1" dirty="0">
              <a:solidFill>
                <a:schemeClr val="bg1"/>
              </a:solidFill>
              <a:effectLst>
                <a:outerShdw blurRad="38100" dist="38100" dir="2700000" algn="tl">
                  <a:srgbClr val="000000">
                    <a:alpha val="43137"/>
                  </a:srgbClr>
                </a:outerShdw>
              </a:effectLst>
            </a:endParaRPr>
          </a:p>
        </p:txBody>
      </p:sp>
      <p:sp>
        <p:nvSpPr>
          <p:cNvPr id="15" name="TextBox 14">
            <a:extLst>
              <a:ext uri="{FF2B5EF4-FFF2-40B4-BE49-F238E27FC236}">
                <a16:creationId xmlns:a16="http://schemas.microsoft.com/office/drawing/2014/main" id="{B9A4C479-D39C-3084-2753-1625E2AF4FDD}"/>
              </a:ext>
            </a:extLst>
          </p:cNvPr>
          <p:cNvSpPr txBox="1"/>
          <p:nvPr/>
        </p:nvSpPr>
        <p:spPr>
          <a:xfrm>
            <a:off x="95250" y="1576417"/>
            <a:ext cx="5307233" cy="4832092"/>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bg1"/>
                </a:solidFill>
                <a:effectLst>
                  <a:outerShdw blurRad="38100" dist="38100" dir="2700000" algn="tl">
                    <a:srgbClr val="000000">
                      <a:alpha val="43137"/>
                    </a:srgbClr>
                  </a:outerShdw>
                </a:effectLst>
              </a:rPr>
              <a:t>This file format, Hierarchical Data Format (HDF), facilitates organized storage akin to a traditional directory structure, aiding in intuitive dataset management.</a:t>
            </a:r>
          </a:p>
          <a:p>
            <a:pPr marL="285750" indent="-285750" algn="just">
              <a:buFont typeface="Arial" panose="020B0604020202020204" pitchFamily="34" charset="0"/>
              <a:buChar char="•"/>
            </a:pPr>
            <a:endParaRPr lang="en-US" dirty="0">
              <a:solidFill>
                <a:schemeClr val="bg1"/>
              </a:solidFill>
              <a:effectLst>
                <a:outerShdw blurRad="38100" dist="38100" dir="2700000" algn="tl">
                  <a:srgbClr val="000000">
                    <a:alpha val="43137"/>
                  </a:srgbClr>
                </a:outerShdw>
              </a:effectLst>
            </a:endParaRPr>
          </a:p>
          <a:p>
            <a:pPr marL="285750" indent="-285750" algn="just">
              <a:buFont typeface="Arial" panose="020B0604020202020204" pitchFamily="34" charset="0"/>
              <a:buChar char="•"/>
            </a:pPr>
            <a:r>
              <a:rPr lang="en-US" dirty="0">
                <a:solidFill>
                  <a:schemeClr val="bg1"/>
                </a:solidFill>
                <a:effectLst>
                  <a:outerShdw blurRad="38100" dist="38100" dir="2700000" algn="tl">
                    <a:srgbClr val="000000">
                      <a:alpha val="43137"/>
                    </a:srgbClr>
                  </a:outerShdw>
                </a:effectLst>
              </a:rPr>
              <a:t>While HDF itself doesn't inherently support pyramid representation of images, it can store multi-resolution image datasets created externally. When zooming in/out in image analysis software, the appropriate resolution level can be loaded from the HDF file, enabling the software to process only the necessary pixels for the task at hand.</a:t>
            </a:r>
            <a:endParaRPr lang="he-IL" dirty="0">
              <a:solidFill>
                <a:schemeClr val="bg1"/>
              </a:solidFill>
              <a:effectLst>
                <a:outerShdw blurRad="38100" dist="38100" dir="2700000" algn="tl">
                  <a:srgbClr val="000000">
                    <a:alpha val="43137"/>
                  </a:srgbClr>
                </a:outerShdw>
              </a:effectLst>
            </a:endParaRPr>
          </a:p>
          <a:p>
            <a:pPr marL="285750" indent="-285750" algn="just">
              <a:buFont typeface="Arial" panose="020B0604020202020204" pitchFamily="34" charset="0"/>
              <a:buChar char="•"/>
            </a:pPr>
            <a:endParaRPr lang="he-IL" dirty="0">
              <a:solidFill>
                <a:schemeClr val="bg1"/>
              </a:solidFill>
              <a:effectLst>
                <a:outerShdw blurRad="38100" dist="38100" dir="2700000" algn="tl">
                  <a:srgbClr val="000000">
                    <a:alpha val="43137"/>
                  </a:srgbClr>
                </a:outerShdw>
              </a:effectLst>
            </a:endParaRPr>
          </a:p>
          <a:p>
            <a:pPr marL="285750" indent="-285750" algn="just">
              <a:buFont typeface="Arial" panose="020B0604020202020204" pitchFamily="34" charset="0"/>
              <a:buChar char="•"/>
            </a:pPr>
            <a:endParaRPr lang="en-US" dirty="0">
              <a:solidFill>
                <a:schemeClr val="bg1"/>
              </a:solidFill>
              <a:effectLst>
                <a:outerShdw blurRad="38100" dist="38100" dir="2700000" algn="tl">
                  <a:srgbClr val="000000">
                    <a:alpha val="43137"/>
                  </a:srgbClr>
                </a:outerShdw>
              </a:effectLst>
            </a:endParaRPr>
          </a:p>
          <a:p>
            <a:pPr marL="285750" indent="-285750" algn="just">
              <a:buFont typeface="Arial" panose="020B0604020202020204" pitchFamily="34" charset="0"/>
              <a:buChar char="•"/>
            </a:pPr>
            <a:r>
              <a:rPr lang="en-US" sz="2800" dirty="0">
                <a:solidFill>
                  <a:schemeClr val="bg1"/>
                </a:solidFill>
                <a:effectLst>
                  <a:outerShdw blurRad="38100" dist="38100" dir="2700000" algn="tl">
                    <a:srgbClr val="000000">
                      <a:alpha val="43137"/>
                    </a:srgbClr>
                  </a:outerShdw>
                </a:effectLst>
              </a:rPr>
              <a:t>Less pixels = Less processing time, for the same task.</a:t>
            </a:r>
            <a:endParaRPr lang="en-IL" sz="2800" dirty="0">
              <a:solidFill>
                <a:schemeClr val="bg1"/>
              </a:solidFill>
              <a:effectLst>
                <a:outerShdw blurRad="38100" dist="38100" dir="2700000" algn="tl">
                  <a:srgbClr val="000000">
                    <a:alpha val="43137"/>
                  </a:srgbClr>
                </a:outerShdw>
              </a:effectLst>
            </a:endParaRPr>
          </a:p>
        </p:txBody>
      </p:sp>
      <p:pic>
        <p:nvPicPr>
          <p:cNvPr id="8" name="Picture 7">
            <a:extLst>
              <a:ext uri="{FF2B5EF4-FFF2-40B4-BE49-F238E27FC236}">
                <a16:creationId xmlns:a16="http://schemas.microsoft.com/office/drawing/2014/main" id="{2DBE39BD-3D76-C5A4-AF8A-BC5978B3ED85}"/>
              </a:ext>
            </a:extLst>
          </p:cNvPr>
          <p:cNvPicPr>
            <a:picLocks noChangeAspect="1"/>
          </p:cNvPicPr>
          <p:nvPr/>
        </p:nvPicPr>
        <p:blipFill>
          <a:blip r:embed="rId2"/>
          <a:stretch>
            <a:fillRect/>
          </a:stretch>
        </p:blipFill>
        <p:spPr>
          <a:xfrm>
            <a:off x="6559296" y="857250"/>
            <a:ext cx="5143500" cy="5143500"/>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
        <p:nvSpPr>
          <p:cNvPr id="11" name="TextBox 10">
            <a:extLst>
              <a:ext uri="{FF2B5EF4-FFF2-40B4-BE49-F238E27FC236}">
                <a16:creationId xmlns:a16="http://schemas.microsoft.com/office/drawing/2014/main" id="{6238C5DA-CE60-8049-E9D7-13D10DA45257}"/>
              </a:ext>
            </a:extLst>
          </p:cNvPr>
          <p:cNvSpPr txBox="1"/>
          <p:nvPr/>
        </p:nvSpPr>
        <p:spPr>
          <a:xfrm>
            <a:off x="7508748" y="6100732"/>
            <a:ext cx="3244596" cy="307777"/>
          </a:xfrm>
          <a:prstGeom prst="rect">
            <a:avLst/>
          </a:prstGeom>
          <a:noFill/>
          <a:scene3d>
            <a:camera prst="perspectiveContrastingLeftFacing"/>
            <a:lightRig rig="threePt" dir="t"/>
          </a:scene3d>
        </p:spPr>
        <p:txBody>
          <a:bodyPr wrap="square">
            <a:spAutoFit/>
          </a:bodyPr>
          <a:lstStyle/>
          <a:p>
            <a:pPr algn="ctr"/>
            <a:r>
              <a:rPr lang="en-US" sz="1400" dirty="0">
                <a:solidFill>
                  <a:schemeClr val="bg1"/>
                </a:solidFill>
                <a:hlinkClick r:id="rId3">
                  <a:extLst>
                    <a:ext uri="{A12FA001-AC4F-418D-AE19-62706E023703}">
                      <ahyp:hlinkClr xmlns:ahyp="http://schemas.microsoft.com/office/drawing/2018/hyperlinkcolor" val="tx"/>
                    </a:ext>
                  </a:extLst>
                </a:hlinkClick>
              </a:rPr>
              <a:t>Pyramid (image processing) - Wikipedia</a:t>
            </a:r>
            <a:endParaRPr lang="en-IL" sz="1400" dirty="0">
              <a:solidFill>
                <a:schemeClr val="bg1"/>
              </a:solidFill>
            </a:endParaRPr>
          </a:p>
        </p:txBody>
      </p:sp>
    </p:spTree>
    <p:extLst>
      <p:ext uri="{BB962C8B-B14F-4D97-AF65-F5344CB8AC3E}">
        <p14:creationId xmlns:p14="http://schemas.microsoft.com/office/powerpoint/2010/main" val="727930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DACA-1B87-3D8C-ABEE-054ED77F4B79}"/>
              </a:ext>
            </a:extLst>
          </p:cNvPr>
          <p:cNvSpPr>
            <a:spLocks noGrp="1"/>
          </p:cNvSpPr>
          <p:nvPr>
            <p:ph type="title"/>
          </p:nvPr>
        </p:nvSpPr>
        <p:spPr>
          <a:xfrm>
            <a:off x="0" y="16987"/>
            <a:ext cx="12192000" cy="1325563"/>
          </a:xfrm>
        </p:spPr>
        <p:txBody>
          <a:bodyPr>
            <a:normAutofit/>
          </a:bodyPr>
          <a:lstStyle/>
          <a:p>
            <a:r>
              <a:rPr lang="en-US" sz="4000" b="1" dirty="0">
                <a:solidFill>
                  <a:schemeClr val="bg1"/>
                </a:solidFill>
                <a:effectLst>
                  <a:outerShdw blurRad="38100" dist="38100" dir="2700000" algn="tl">
                    <a:srgbClr val="000000">
                      <a:alpha val="43137"/>
                    </a:srgbClr>
                  </a:outerShdw>
                </a:effectLst>
              </a:rPr>
              <a:t>2. Feature Selection – Checkpoints in the ‘Random Forest’</a:t>
            </a:r>
            <a:endParaRPr lang="en-IL" sz="4000" b="1" dirty="0">
              <a:solidFill>
                <a:schemeClr val="bg1"/>
              </a:solidFill>
              <a:effectLst>
                <a:outerShdw blurRad="38100" dist="38100" dir="2700000" algn="tl">
                  <a:srgbClr val="000000">
                    <a:alpha val="43137"/>
                  </a:srgbClr>
                </a:outerShdw>
              </a:effectLst>
            </a:endParaRPr>
          </a:p>
        </p:txBody>
      </p:sp>
      <p:grpSp>
        <p:nvGrpSpPr>
          <p:cNvPr id="25" name="Group 24">
            <a:extLst>
              <a:ext uri="{FF2B5EF4-FFF2-40B4-BE49-F238E27FC236}">
                <a16:creationId xmlns:a16="http://schemas.microsoft.com/office/drawing/2014/main" id="{7EBD7490-DEC9-0B72-FBC8-F8B08E6951CC}"/>
              </a:ext>
            </a:extLst>
          </p:cNvPr>
          <p:cNvGrpSpPr/>
          <p:nvPr/>
        </p:nvGrpSpPr>
        <p:grpSpPr>
          <a:xfrm>
            <a:off x="724914" y="1084082"/>
            <a:ext cx="10742172" cy="5773918"/>
            <a:chOff x="724914" y="1084082"/>
            <a:chExt cx="10742172" cy="5773918"/>
          </a:xfrm>
        </p:grpSpPr>
        <p:pic>
          <p:nvPicPr>
            <p:cNvPr id="13" name="Picture 12">
              <a:extLst>
                <a:ext uri="{FF2B5EF4-FFF2-40B4-BE49-F238E27FC236}">
                  <a16:creationId xmlns:a16="http://schemas.microsoft.com/office/drawing/2014/main" id="{BE0F10C1-30FB-3567-989C-3DB0EF977490}"/>
                </a:ext>
              </a:extLst>
            </p:cNvPr>
            <p:cNvPicPr>
              <a:picLocks noChangeAspect="1"/>
            </p:cNvPicPr>
            <p:nvPr/>
          </p:nvPicPr>
          <p:blipFill>
            <a:blip r:embed="rId2"/>
            <a:stretch>
              <a:fillRect/>
            </a:stretch>
          </p:blipFill>
          <p:spPr>
            <a:xfrm>
              <a:off x="724914" y="1084082"/>
              <a:ext cx="10742172" cy="5773918"/>
            </a:xfrm>
            <a:prstGeom prst="rect">
              <a:avLst/>
            </a:prstGeom>
          </p:spPr>
        </p:pic>
        <p:sp>
          <p:nvSpPr>
            <p:cNvPr id="14" name="Rectangle: Rounded Corners 13">
              <a:extLst>
                <a:ext uri="{FF2B5EF4-FFF2-40B4-BE49-F238E27FC236}">
                  <a16:creationId xmlns:a16="http://schemas.microsoft.com/office/drawing/2014/main" id="{40A1DEE6-008A-6629-A179-24CC65D37017}"/>
                </a:ext>
              </a:extLst>
            </p:cNvPr>
            <p:cNvSpPr/>
            <p:nvPr/>
          </p:nvSpPr>
          <p:spPr>
            <a:xfrm>
              <a:off x="804863" y="1738313"/>
              <a:ext cx="1676400" cy="28575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sp>
          <p:nvSpPr>
            <p:cNvPr id="15" name="Rectangle: Rounded Corners 14">
              <a:extLst>
                <a:ext uri="{FF2B5EF4-FFF2-40B4-BE49-F238E27FC236}">
                  <a16:creationId xmlns:a16="http://schemas.microsoft.com/office/drawing/2014/main" id="{927BF105-C671-3D7A-C854-241E0E79DFF6}"/>
                </a:ext>
              </a:extLst>
            </p:cNvPr>
            <p:cNvSpPr/>
            <p:nvPr/>
          </p:nvSpPr>
          <p:spPr>
            <a:xfrm>
              <a:off x="5158740" y="2613660"/>
              <a:ext cx="3657600" cy="2438400"/>
            </a:xfrm>
            <a:prstGeom prst="roundRect">
              <a:avLst>
                <a:gd name="adj" fmla="val 2478"/>
              </a:avLst>
            </a:prstGeom>
            <a:noFill/>
            <a:ln w="2857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L" dirty="0"/>
            </a:p>
          </p:txBody>
        </p:sp>
        <p:cxnSp>
          <p:nvCxnSpPr>
            <p:cNvPr id="17" name="Straight Connector 16">
              <a:extLst>
                <a:ext uri="{FF2B5EF4-FFF2-40B4-BE49-F238E27FC236}">
                  <a16:creationId xmlns:a16="http://schemas.microsoft.com/office/drawing/2014/main" id="{2982CB61-710F-4356-1E40-1894C87ADF67}"/>
                </a:ext>
              </a:extLst>
            </p:cNvPr>
            <p:cNvCxnSpPr>
              <a:endCxn id="14" idx="0"/>
            </p:cNvCxnSpPr>
            <p:nvPr/>
          </p:nvCxnSpPr>
          <p:spPr>
            <a:xfrm flipH="1" flipV="1">
              <a:off x="1643063" y="1738313"/>
              <a:ext cx="5344477" cy="852487"/>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2B1E278-222B-F46D-F51A-0F0AA9C2523D}"/>
                </a:ext>
              </a:extLst>
            </p:cNvPr>
            <p:cNvCxnSpPr>
              <a:cxnSpLocks/>
              <a:stCxn id="15" idx="2"/>
              <a:endCxn id="14" idx="2"/>
            </p:cNvCxnSpPr>
            <p:nvPr/>
          </p:nvCxnSpPr>
          <p:spPr>
            <a:xfrm flipH="1" flipV="1">
              <a:off x="1643063" y="2024063"/>
              <a:ext cx="5344477" cy="3027997"/>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9828C9F5-4C6E-8474-A9C1-4645B7F2EF69}"/>
                </a:ext>
              </a:extLst>
            </p:cNvPr>
            <p:cNvSpPr/>
            <p:nvPr/>
          </p:nvSpPr>
          <p:spPr>
            <a:xfrm>
              <a:off x="868680" y="4663440"/>
              <a:ext cx="1612583" cy="1988820"/>
            </a:xfrm>
            <a:prstGeom prst="roundRect">
              <a:avLst>
                <a:gd name="adj" fmla="val 2964"/>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L" dirty="0"/>
            </a:p>
          </p:txBody>
        </p:sp>
      </p:grpSp>
    </p:spTree>
    <p:extLst>
      <p:ext uri="{BB962C8B-B14F-4D97-AF65-F5344CB8AC3E}">
        <p14:creationId xmlns:p14="http://schemas.microsoft.com/office/powerpoint/2010/main" val="12806832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3.png"/></Relationships>
</file>

<file path=ppt/webextensions/webextension1.xml><?xml version="1.0" encoding="utf-8"?>
<we:webextension xmlns:we="http://schemas.microsoft.com/office/webextensions/webextension/2010/11" id="{59A4EBF8-C485-4503-90C5-600A59F07068}">
  <we:reference id="wa104218073" version="3.0.0.1" store="en-GB" storeType="OMEX"/>
  <we:alternateReferences>
    <we:reference id="WA104218073" version="3.0.0.1" store="WA104218073" storeType="OMEX"/>
  </we:alternateReferences>
  <we:properties>
    <we:property name="appSlideData" value="{&quot;slideId&quot;:257,&quot;confidenceLevel&quot;:2}"/>
    <we:property name="url" value="&quot;multiple_choice_poll/ymBKccFWfxzZpR58GN6PH&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3047</TotalTime>
  <Words>1039</Words>
  <Application>Microsoft Office PowerPoint</Application>
  <PresentationFormat>Widescreen</PresentationFormat>
  <Paragraphs>79</Paragraphs>
  <Slides>19</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Aptos</vt:lpstr>
      <vt:lpstr>Arial</vt:lpstr>
      <vt:lpstr>Calibri</vt:lpstr>
      <vt:lpstr>Calibri Light</vt:lpstr>
      <vt:lpstr>Wingdings</vt:lpstr>
      <vt:lpstr>Office Theme</vt:lpstr>
      <vt:lpstr>Ilastik – The Interactive Learning And Segmentation Toolkit</vt:lpstr>
      <vt:lpstr>PowerPoint Presentation</vt:lpstr>
      <vt:lpstr>What’s ilastik, and what is it for?</vt:lpstr>
      <vt:lpstr>What’s ilastik, and what is it for?</vt:lpstr>
      <vt:lpstr>It all starts with…</vt:lpstr>
      <vt:lpstr>The GUI (Graphical User Interface)</vt:lpstr>
      <vt:lpstr>1. Input Data (2D/3D/3D+t)</vt:lpstr>
      <vt:lpstr> Why ‘.HDF5’?</vt:lpstr>
      <vt:lpstr>2. Feature Selection – Checkpoints in the ‘Random Forest’</vt:lpstr>
      <vt:lpstr> Random Forest in Ilastik – In short</vt:lpstr>
      <vt:lpstr>3. Training a pixel classifier </vt:lpstr>
      <vt:lpstr> Class Predictions – Hotkey ‘P’</vt:lpstr>
      <vt:lpstr> Class Segmentation – Hotkey ‘S’</vt:lpstr>
      <vt:lpstr> Class Uncertainty – Hotkey ‘U’</vt:lpstr>
      <vt:lpstr> Raw Image – Hotkey ‘i’</vt:lpstr>
      <vt:lpstr> 4. Prediction Export</vt:lpstr>
      <vt:lpstr> 4. Prediction Export</vt:lpstr>
      <vt:lpstr> 5. Batch Processing</vt:lpstr>
      <vt:lpstr>Let’s try it ourselves!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Ilastik – The Interactive Learning And Segmentation Toolkit</dc:title>
  <dc:creator>Daniel Waiger</dc:creator>
  <cp:lastModifiedBy>Daniel Waiger</cp:lastModifiedBy>
  <cp:revision>5</cp:revision>
  <dcterms:created xsi:type="dcterms:W3CDTF">2023-10-04T11:47:32Z</dcterms:created>
  <dcterms:modified xsi:type="dcterms:W3CDTF">2025-06-30T05:25:56Z</dcterms:modified>
</cp:coreProperties>
</file>

<file path=docProps/thumbnail.jpeg>
</file>